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sldIdLst>
    <p:sldId id="368" r:id="rId3"/>
    <p:sldId id="257" r:id="rId4"/>
    <p:sldId id="375" r:id="rId5"/>
    <p:sldId id="279" r:id="rId6"/>
    <p:sldId id="367" r:id="rId7"/>
    <p:sldId id="280" r:id="rId8"/>
    <p:sldId id="374" r:id="rId9"/>
    <p:sldId id="370" r:id="rId10"/>
    <p:sldId id="372" r:id="rId11"/>
    <p:sldId id="376" r:id="rId12"/>
    <p:sldId id="377" r:id="rId13"/>
    <p:sldId id="378" r:id="rId14"/>
    <p:sldId id="379" r:id="rId15"/>
    <p:sldId id="380" r:id="rId16"/>
    <p:sldId id="369" r:id="rId17"/>
    <p:sldId id="373"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ynoel Menard Lambert" initials="MML"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0" autoAdjust="0"/>
    <p:restoredTop sz="94660"/>
  </p:normalViewPr>
  <p:slideViewPr>
    <p:cSldViewPr>
      <p:cViewPr>
        <p:scale>
          <a:sx n="87" d="100"/>
          <a:sy n="87" d="100"/>
        </p:scale>
        <p:origin x="-7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109"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A"/>
          </a:p>
        </p:txBody>
      </p:sp>
      <p:sp>
        <p:nvSpPr>
          <p:cNvPr id="4" name="Espace réservé de la date 3"/>
          <p:cNvSpPr>
            <a:spLocks noGrp="1"/>
          </p:cNvSpPr>
          <p:nvPr>
            <p:ph type="dt" sz="half" idx="10"/>
          </p:nvPr>
        </p:nvSpPr>
        <p:spPr/>
        <p:txBody>
          <a:bodyPr/>
          <a:lstStyle/>
          <a:p>
            <a:fld id="{73302334-7E8B-4320-A1E2-4B05AC15A670}" type="datetimeFigureOut">
              <a:rPr lang="fr-CA" smtClean="0"/>
              <a:pPr/>
              <a:t>2018-04-21</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108582E2-60D7-40E7-AECB-CED9E7320F8D}" type="slidenum">
              <a:rPr lang="fr-CA" smtClean="0"/>
              <a:pPr/>
              <a:t>‹N°›</a:t>
            </a:fld>
            <a:endParaRPr lang="fr-CA"/>
          </a:p>
        </p:txBody>
      </p:sp>
    </p:spTree>
    <p:extLst>
      <p:ext uri="{BB962C8B-B14F-4D97-AF65-F5344CB8AC3E}">
        <p14:creationId xmlns:p14="http://schemas.microsoft.com/office/powerpoint/2010/main" val="1934309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73302334-7E8B-4320-A1E2-4B05AC15A670}" type="datetimeFigureOut">
              <a:rPr lang="fr-CA" smtClean="0"/>
              <a:pPr/>
              <a:t>2018-04-21</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108582E2-60D7-40E7-AECB-CED9E7320F8D}" type="slidenum">
              <a:rPr lang="fr-CA" smtClean="0"/>
              <a:pPr/>
              <a:t>‹N°›</a:t>
            </a:fld>
            <a:endParaRPr lang="fr-CA"/>
          </a:p>
        </p:txBody>
      </p:sp>
    </p:spTree>
    <p:extLst>
      <p:ext uri="{BB962C8B-B14F-4D97-AF65-F5344CB8AC3E}">
        <p14:creationId xmlns:p14="http://schemas.microsoft.com/office/powerpoint/2010/main" val="788355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73302334-7E8B-4320-A1E2-4B05AC15A670}" type="datetimeFigureOut">
              <a:rPr lang="fr-CA" smtClean="0"/>
              <a:pPr/>
              <a:t>2018-04-21</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108582E2-60D7-40E7-AECB-CED9E7320F8D}" type="slidenum">
              <a:rPr lang="fr-CA" smtClean="0"/>
              <a:pPr/>
              <a:t>‹N°›</a:t>
            </a:fld>
            <a:endParaRPr lang="fr-CA"/>
          </a:p>
        </p:txBody>
      </p:sp>
    </p:spTree>
    <p:extLst>
      <p:ext uri="{BB962C8B-B14F-4D97-AF65-F5344CB8AC3E}">
        <p14:creationId xmlns:p14="http://schemas.microsoft.com/office/powerpoint/2010/main" val="1336051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73302334-7E8B-4320-A1E2-4B05AC15A670}" type="datetimeFigureOut">
              <a:rPr lang="fr-CA" smtClean="0"/>
              <a:pPr/>
              <a:t>2018-04-21</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108582E2-60D7-40E7-AECB-CED9E7320F8D}" type="slidenum">
              <a:rPr lang="fr-CA" smtClean="0"/>
              <a:pPr/>
              <a:t>‹N°›</a:t>
            </a:fld>
            <a:endParaRPr lang="fr-CA"/>
          </a:p>
        </p:txBody>
      </p:sp>
    </p:spTree>
    <p:extLst>
      <p:ext uri="{BB962C8B-B14F-4D97-AF65-F5344CB8AC3E}">
        <p14:creationId xmlns:p14="http://schemas.microsoft.com/office/powerpoint/2010/main" val="120063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3302334-7E8B-4320-A1E2-4B05AC15A670}" type="datetimeFigureOut">
              <a:rPr lang="fr-CA" smtClean="0"/>
              <a:pPr/>
              <a:t>2018-04-21</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108582E2-60D7-40E7-AECB-CED9E7320F8D}" type="slidenum">
              <a:rPr lang="fr-CA" smtClean="0"/>
              <a:pPr/>
              <a:t>‹N°›</a:t>
            </a:fld>
            <a:endParaRPr lang="fr-CA"/>
          </a:p>
        </p:txBody>
      </p:sp>
    </p:spTree>
    <p:extLst>
      <p:ext uri="{BB962C8B-B14F-4D97-AF65-F5344CB8AC3E}">
        <p14:creationId xmlns:p14="http://schemas.microsoft.com/office/powerpoint/2010/main" val="3568651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p:cNvSpPr>
          <p:nvPr>
            <p:ph type="dt" sz="half" idx="10"/>
          </p:nvPr>
        </p:nvSpPr>
        <p:spPr/>
        <p:txBody>
          <a:bodyPr/>
          <a:lstStyle/>
          <a:p>
            <a:fld id="{73302334-7E8B-4320-A1E2-4B05AC15A670}" type="datetimeFigureOut">
              <a:rPr lang="fr-CA" smtClean="0"/>
              <a:pPr/>
              <a:t>2018-04-21</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108582E2-60D7-40E7-AECB-CED9E7320F8D}" type="slidenum">
              <a:rPr lang="fr-CA" smtClean="0"/>
              <a:pPr/>
              <a:t>‹N°›</a:t>
            </a:fld>
            <a:endParaRPr lang="fr-CA"/>
          </a:p>
        </p:txBody>
      </p:sp>
    </p:spTree>
    <p:extLst>
      <p:ext uri="{BB962C8B-B14F-4D97-AF65-F5344CB8AC3E}">
        <p14:creationId xmlns:p14="http://schemas.microsoft.com/office/powerpoint/2010/main" val="3325617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6"/>
          <p:cNvSpPr>
            <a:spLocks noGrp="1"/>
          </p:cNvSpPr>
          <p:nvPr>
            <p:ph type="dt" sz="half" idx="10"/>
          </p:nvPr>
        </p:nvSpPr>
        <p:spPr/>
        <p:txBody>
          <a:bodyPr/>
          <a:lstStyle/>
          <a:p>
            <a:fld id="{73302334-7E8B-4320-A1E2-4B05AC15A670}" type="datetimeFigureOut">
              <a:rPr lang="fr-CA" smtClean="0"/>
              <a:pPr/>
              <a:t>2018-04-21</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108582E2-60D7-40E7-AECB-CED9E7320F8D}" type="slidenum">
              <a:rPr lang="fr-CA" smtClean="0"/>
              <a:pPr/>
              <a:t>‹N°›</a:t>
            </a:fld>
            <a:endParaRPr lang="fr-CA"/>
          </a:p>
        </p:txBody>
      </p:sp>
    </p:spTree>
    <p:extLst>
      <p:ext uri="{BB962C8B-B14F-4D97-AF65-F5344CB8AC3E}">
        <p14:creationId xmlns:p14="http://schemas.microsoft.com/office/powerpoint/2010/main" val="2985025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e la date 2"/>
          <p:cNvSpPr>
            <a:spLocks noGrp="1"/>
          </p:cNvSpPr>
          <p:nvPr>
            <p:ph type="dt" sz="half" idx="10"/>
          </p:nvPr>
        </p:nvSpPr>
        <p:spPr/>
        <p:txBody>
          <a:bodyPr/>
          <a:lstStyle/>
          <a:p>
            <a:fld id="{73302334-7E8B-4320-A1E2-4B05AC15A670}" type="datetimeFigureOut">
              <a:rPr lang="fr-CA" smtClean="0"/>
              <a:pPr/>
              <a:t>2018-04-21</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108582E2-60D7-40E7-AECB-CED9E7320F8D}" type="slidenum">
              <a:rPr lang="fr-CA" smtClean="0"/>
              <a:pPr/>
              <a:t>‹N°›</a:t>
            </a:fld>
            <a:endParaRPr lang="fr-CA"/>
          </a:p>
        </p:txBody>
      </p:sp>
    </p:spTree>
    <p:extLst>
      <p:ext uri="{BB962C8B-B14F-4D97-AF65-F5344CB8AC3E}">
        <p14:creationId xmlns:p14="http://schemas.microsoft.com/office/powerpoint/2010/main" val="1285299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3302334-7E8B-4320-A1E2-4B05AC15A670}" type="datetimeFigureOut">
              <a:rPr lang="fr-CA" smtClean="0"/>
              <a:pPr/>
              <a:t>2018-04-21</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108582E2-60D7-40E7-AECB-CED9E7320F8D}" type="slidenum">
              <a:rPr lang="fr-CA" smtClean="0"/>
              <a:pPr/>
              <a:t>‹N°›</a:t>
            </a:fld>
            <a:endParaRPr lang="fr-CA"/>
          </a:p>
        </p:txBody>
      </p:sp>
    </p:spTree>
    <p:extLst>
      <p:ext uri="{BB962C8B-B14F-4D97-AF65-F5344CB8AC3E}">
        <p14:creationId xmlns:p14="http://schemas.microsoft.com/office/powerpoint/2010/main" val="1664681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3302334-7E8B-4320-A1E2-4B05AC15A670}" type="datetimeFigureOut">
              <a:rPr lang="fr-CA" smtClean="0"/>
              <a:pPr/>
              <a:t>2018-04-21</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108582E2-60D7-40E7-AECB-CED9E7320F8D}" type="slidenum">
              <a:rPr lang="fr-CA" smtClean="0"/>
              <a:pPr/>
              <a:t>‹N°›</a:t>
            </a:fld>
            <a:endParaRPr lang="fr-CA"/>
          </a:p>
        </p:txBody>
      </p:sp>
    </p:spTree>
    <p:extLst>
      <p:ext uri="{BB962C8B-B14F-4D97-AF65-F5344CB8AC3E}">
        <p14:creationId xmlns:p14="http://schemas.microsoft.com/office/powerpoint/2010/main" val="1446680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3302334-7E8B-4320-A1E2-4B05AC15A670}" type="datetimeFigureOut">
              <a:rPr lang="fr-CA" smtClean="0"/>
              <a:pPr/>
              <a:t>2018-04-21</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108582E2-60D7-40E7-AECB-CED9E7320F8D}" type="slidenum">
              <a:rPr lang="fr-CA" smtClean="0"/>
              <a:pPr/>
              <a:t>‹N°›</a:t>
            </a:fld>
            <a:endParaRPr lang="fr-CA"/>
          </a:p>
        </p:txBody>
      </p:sp>
    </p:spTree>
    <p:extLst>
      <p:ext uri="{BB962C8B-B14F-4D97-AF65-F5344CB8AC3E}">
        <p14:creationId xmlns:p14="http://schemas.microsoft.com/office/powerpoint/2010/main" val="3447533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CA"/>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302334-7E8B-4320-A1E2-4B05AC15A670}" type="datetimeFigureOut">
              <a:rPr lang="fr-CA" smtClean="0"/>
              <a:pPr/>
              <a:t>2018-04-21</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8582E2-60D7-40E7-AECB-CED9E7320F8D}" type="slidenum">
              <a:rPr lang="fr-CA" smtClean="0"/>
              <a:pPr/>
              <a:t>‹N°›</a:t>
            </a:fld>
            <a:endParaRPr lang="fr-CA"/>
          </a:p>
        </p:txBody>
      </p:sp>
    </p:spTree>
    <p:extLst>
      <p:ext uri="{BB962C8B-B14F-4D97-AF65-F5344CB8AC3E}">
        <p14:creationId xmlns:p14="http://schemas.microsoft.com/office/powerpoint/2010/main" val="483580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mon-poeme.fr/citations-paulo-coelh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proverbes-francais.fr/citations-emile-auguste-chartie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88639"/>
            <a:ext cx="8712968" cy="2088233"/>
          </a:xfrm>
        </p:spPr>
        <p:txBody>
          <a:bodyPr/>
          <a:lstStyle/>
          <a:p>
            <a:r>
              <a:rPr lang="fr-CA" sz="4000" dirty="0" smtClean="0"/>
              <a:t>Accueillir la différence</a:t>
            </a:r>
            <a:endParaRPr lang="fr-CA" dirty="0"/>
          </a:p>
        </p:txBody>
      </p:sp>
      <p:sp>
        <p:nvSpPr>
          <p:cNvPr id="3" name="Espace réservé du contenu 2"/>
          <p:cNvSpPr>
            <a:spLocks noGrp="1"/>
          </p:cNvSpPr>
          <p:nvPr>
            <p:ph idx="1"/>
          </p:nvPr>
        </p:nvSpPr>
        <p:spPr>
          <a:xfrm>
            <a:off x="251520" y="2492896"/>
            <a:ext cx="8435280" cy="3633267"/>
          </a:xfrm>
        </p:spPr>
        <p:txBody>
          <a:bodyPr/>
          <a:lstStyle/>
          <a:p>
            <a:r>
              <a:rPr lang="fr-CA" dirty="0" smtClean="0"/>
              <a:t>Une </a:t>
            </a:r>
            <a:r>
              <a:rPr lang="fr-CA" dirty="0"/>
              <a:t>réflexion sur notre façon </a:t>
            </a:r>
            <a:r>
              <a:rPr lang="fr-CA" dirty="0" smtClean="0"/>
              <a:t>de réagir face à la </a:t>
            </a:r>
            <a:r>
              <a:rPr lang="fr-CA" dirty="0"/>
              <a:t>diversité et de nous adapter aux gens, aux comportements et aux situations qui nous confrontent à des façons de penser et d’agir différentes des nôtres.  </a:t>
            </a:r>
          </a:p>
          <a:p>
            <a:endParaRPr lang="fr-CA"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04664"/>
            <a:ext cx="1728191" cy="1614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612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Nos choix</a:t>
            </a:r>
            <a:endParaRPr lang="fr-CA" dirty="0"/>
          </a:p>
        </p:txBody>
      </p:sp>
      <p:sp>
        <p:nvSpPr>
          <p:cNvPr id="3" name="Espace réservé du contenu 2"/>
          <p:cNvSpPr>
            <a:spLocks noGrp="1"/>
          </p:cNvSpPr>
          <p:nvPr>
            <p:ph idx="1"/>
          </p:nvPr>
        </p:nvSpPr>
        <p:spPr/>
        <p:txBody>
          <a:bodyPr/>
          <a:lstStyle/>
          <a:p>
            <a:r>
              <a:rPr lang="fr-CA" dirty="0" smtClean="0"/>
              <a:t>Nous aurons toujours le choix d’accepter ou de rejeter les gens et les comportements différents. </a:t>
            </a:r>
          </a:p>
          <a:p>
            <a:r>
              <a:rPr lang="fr-CA" dirty="0" smtClean="0"/>
              <a:t>Il faut juste s’assurer que nos choix sont basés sur des critères rationnels et que nous avons une juste connaissance des situations. </a:t>
            </a:r>
          </a:p>
        </p:txBody>
      </p:sp>
    </p:spTree>
    <p:extLst>
      <p:ext uri="{BB962C8B-B14F-4D97-AF65-F5344CB8AC3E}">
        <p14:creationId xmlns:p14="http://schemas.microsoft.com/office/powerpoint/2010/main" val="597386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Notre attitude </a:t>
            </a:r>
            <a:endParaRPr lang="fr-CA" dirty="0"/>
          </a:p>
        </p:txBody>
      </p:sp>
      <p:sp>
        <p:nvSpPr>
          <p:cNvPr id="3" name="Espace réservé du contenu 2"/>
          <p:cNvSpPr>
            <a:spLocks noGrp="1"/>
          </p:cNvSpPr>
          <p:nvPr>
            <p:ph idx="1"/>
          </p:nvPr>
        </p:nvSpPr>
        <p:spPr/>
        <p:txBody>
          <a:bodyPr/>
          <a:lstStyle/>
          <a:p>
            <a:r>
              <a:rPr lang="fr-CA" dirty="0" smtClean="0"/>
              <a:t>Avoir une attitude d’ouverture ne signifie pas nécessairement adhérer aux idées différentes.</a:t>
            </a:r>
          </a:p>
          <a:p>
            <a:r>
              <a:rPr lang="fr-CA" dirty="0" smtClean="0"/>
              <a:t>Ça signifie simplement prendre le temps de connaître d’observer, d’écouter, de comprendre. </a:t>
            </a:r>
          </a:p>
          <a:p>
            <a:r>
              <a:rPr lang="fr-CA" dirty="0" smtClean="0"/>
              <a:t>Ça signifie aussi se révéler à l’autre, faire connaître nos valeurs, nos aspirations, nos motivations.  </a:t>
            </a:r>
            <a:endParaRPr lang="fr-CA" dirty="0"/>
          </a:p>
        </p:txBody>
      </p:sp>
    </p:spTree>
    <p:extLst>
      <p:ext uri="{BB962C8B-B14F-4D97-AF65-F5344CB8AC3E}">
        <p14:creationId xmlns:p14="http://schemas.microsoft.com/office/powerpoint/2010/main" val="2734869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Différence ou similitude?</a:t>
            </a:r>
            <a:endParaRPr lang="fr-CA" dirty="0"/>
          </a:p>
        </p:txBody>
      </p:sp>
      <p:sp>
        <p:nvSpPr>
          <p:cNvPr id="3" name="Espace réservé du contenu 2"/>
          <p:cNvSpPr>
            <a:spLocks noGrp="1"/>
          </p:cNvSpPr>
          <p:nvPr>
            <p:ph idx="1"/>
          </p:nvPr>
        </p:nvSpPr>
        <p:spPr/>
        <p:txBody>
          <a:bodyPr/>
          <a:lstStyle/>
          <a:p>
            <a:r>
              <a:rPr lang="fr-CA" dirty="0" smtClean="0"/>
              <a:t>Après avoir pris le temps de s’écouter mutuellement, d’échanger, de partager nos points de vue, il est possible que nous découvrions autant de similitudes que de différences.</a:t>
            </a:r>
          </a:p>
          <a:p>
            <a:r>
              <a:rPr lang="fr-CA" dirty="0" smtClean="0"/>
              <a:t>Il peut aussi arriver que nous n’arrivions pas à nous rejoindre.</a:t>
            </a:r>
            <a:endParaRPr lang="fr-CA" dirty="0"/>
          </a:p>
        </p:txBody>
      </p:sp>
    </p:spTree>
    <p:extLst>
      <p:ext uri="{BB962C8B-B14F-4D97-AF65-F5344CB8AC3E}">
        <p14:creationId xmlns:p14="http://schemas.microsoft.com/office/powerpoint/2010/main" val="3675947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Alors quoi?</a:t>
            </a:r>
            <a:endParaRPr lang="fr-CA" dirty="0"/>
          </a:p>
        </p:txBody>
      </p:sp>
      <p:sp>
        <p:nvSpPr>
          <p:cNvPr id="3" name="Espace réservé du contenu 2"/>
          <p:cNvSpPr>
            <a:spLocks noGrp="1"/>
          </p:cNvSpPr>
          <p:nvPr>
            <p:ph idx="1"/>
          </p:nvPr>
        </p:nvSpPr>
        <p:spPr/>
        <p:txBody>
          <a:bodyPr/>
          <a:lstStyle/>
          <a:p>
            <a:r>
              <a:rPr lang="fr-CA" dirty="0" smtClean="0"/>
              <a:t>La suite de l’histoire appartient à chacun.</a:t>
            </a:r>
          </a:p>
          <a:p>
            <a:r>
              <a:rPr lang="fr-CA" dirty="0" smtClean="0"/>
              <a:t>On peut se côtoyer, se respecter et essayer tout en restant soi-même de ne pas blesser l’autre en critiquant ou en rejetant ce qu’il est ou sa façon </a:t>
            </a:r>
            <a:r>
              <a:rPr lang="fr-CA" smtClean="0"/>
              <a:t>de vivre.  </a:t>
            </a:r>
            <a:endParaRPr lang="fr-CA" dirty="0"/>
          </a:p>
        </p:txBody>
      </p:sp>
    </p:spTree>
    <p:extLst>
      <p:ext uri="{BB962C8B-B14F-4D97-AF65-F5344CB8AC3E}">
        <p14:creationId xmlns:p14="http://schemas.microsoft.com/office/powerpoint/2010/main" val="789088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Rappelez-vous</a:t>
            </a:r>
            <a:endParaRPr lang="fr-CA" dirty="0"/>
          </a:p>
        </p:txBody>
      </p:sp>
      <p:sp>
        <p:nvSpPr>
          <p:cNvPr id="3" name="Espace réservé du contenu 2"/>
          <p:cNvSpPr>
            <a:spLocks noGrp="1"/>
          </p:cNvSpPr>
          <p:nvPr>
            <p:ph idx="1"/>
          </p:nvPr>
        </p:nvSpPr>
        <p:spPr/>
        <p:txBody>
          <a:bodyPr/>
          <a:lstStyle/>
          <a:p>
            <a:r>
              <a:rPr lang="fr-CA" dirty="0" smtClean="0"/>
              <a:t>Autant il y a des différences entre les êtres humains dans leur comportement, leurs croyances et leurs habitudes, autant il y a des similitudes dans leurs émotions, leurs sentiments et leur motivation à exprimer </a:t>
            </a:r>
            <a:r>
              <a:rPr lang="fr-CA" smtClean="0"/>
              <a:t>ce qu’ils sont. </a:t>
            </a:r>
            <a:endParaRPr lang="fr-CA" dirty="0"/>
          </a:p>
        </p:txBody>
      </p:sp>
    </p:spTree>
    <p:extLst>
      <p:ext uri="{BB962C8B-B14F-4D97-AF65-F5344CB8AC3E}">
        <p14:creationId xmlns:p14="http://schemas.microsoft.com/office/powerpoint/2010/main" val="3621142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Citation</a:t>
            </a:r>
            <a:endParaRPr lang="fr-CA" dirty="0"/>
          </a:p>
        </p:txBody>
      </p:sp>
      <p:sp>
        <p:nvSpPr>
          <p:cNvPr id="3" name="Espace réservé du contenu 2"/>
          <p:cNvSpPr>
            <a:spLocks noGrp="1"/>
          </p:cNvSpPr>
          <p:nvPr>
            <p:ph idx="1"/>
          </p:nvPr>
        </p:nvSpPr>
        <p:spPr/>
        <p:txBody>
          <a:bodyPr/>
          <a:lstStyle/>
          <a:p>
            <a:r>
              <a:rPr lang="fr-CA" dirty="0" err="1" smtClean="0"/>
              <a:t>ll</a:t>
            </a:r>
            <a:r>
              <a:rPr lang="fr-CA" dirty="0" smtClean="0"/>
              <a:t> </a:t>
            </a:r>
            <a:r>
              <a:rPr lang="fr-CA" dirty="0"/>
              <a:t>est malheureux que les gens ne voient que les différences qui les séparent. S'ils regardaient avec plus d'amour, ils discerneraient surtout ce qu'il y a de commun entre eux, et la moitié des problèmes du monde seraient résolus.</a:t>
            </a:r>
            <a:br>
              <a:rPr lang="fr-CA" dirty="0"/>
            </a:br>
            <a:r>
              <a:rPr lang="fr-CA" dirty="0"/>
              <a:t>Citation de </a:t>
            </a:r>
            <a:r>
              <a:rPr lang="fr-CA" dirty="0">
                <a:hlinkClick r:id="rId2"/>
              </a:rPr>
              <a:t>Paulo Coelho</a:t>
            </a:r>
            <a:r>
              <a:rPr lang="fr-CA" dirty="0"/>
              <a:t> ; Manuel du guerrier de la lumière, Éd. Anne Carrière (1997</a:t>
            </a:r>
          </a:p>
        </p:txBody>
      </p:sp>
    </p:spTree>
    <p:extLst>
      <p:ext uri="{BB962C8B-B14F-4D97-AF65-F5344CB8AC3E}">
        <p14:creationId xmlns:p14="http://schemas.microsoft.com/office/powerpoint/2010/main" val="2247209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Citation</a:t>
            </a:r>
            <a:endParaRPr lang="fr-CA" dirty="0"/>
          </a:p>
        </p:txBody>
      </p:sp>
      <p:sp>
        <p:nvSpPr>
          <p:cNvPr id="3" name="Espace réservé du contenu 2"/>
          <p:cNvSpPr>
            <a:spLocks noGrp="1"/>
          </p:cNvSpPr>
          <p:nvPr>
            <p:ph idx="1"/>
          </p:nvPr>
        </p:nvSpPr>
        <p:spPr/>
        <p:txBody>
          <a:bodyPr/>
          <a:lstStyle/>
          <a:p>
            <a:r>
              <a:rPr lang="fr-CA" dirty="0" smtClean="0"/>
              <a:t>Il </a:t>
            </a:r>
            <a:r>
              <a:rPr lang="fr-CA" dirty="0"/>
              <a:t>faut que chacun soit bien ce qu'il doit être, et que l'harmonie naisse des différences.</a:t>
            </a:r>
            <a:br>
              <a:rPr lang="fr-CA" dirty="0"/>
            </a:br>
            <a:r>
              <a:rPr lang="fr-CA" dirty="0"/>
              <a:t>Citation de </a:t>
            </a:r>
            <a:r>
              <a:rPr lang="fr-CA" dirty="0">
                <a:hlinkClick r:id="rId2"/>
              </a:rPr>
              <a:t>Alain</a:t>
            </a:r>
            <a:r>
              <a:rPr lang="fr-CA" dirty="0"/>
              <a:t> ; Propos sur l'éducation (1932)</a:t>
            </a:r>
            <a:br>
              <a:rPr lang="fr-CA" dirty="0"/>
            </a:br>
            <a:endParaRPr lang="fr-CA" dirty="0"/>
          </a:p>
        </p:txBody>
      </p:sp>
    </p:spTree>
    <p:extLst>
      <p:ext uri="{BB962C8B-B14F-4D97-AF65-F5344CB8AC3E}">
        <p14:creationId xmlns:p14="http://schemas.microsoft.com/office/powerpoint/2010/main" val="3613731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323528" y="260648"/>
            <a:ext cx="8496944" cy="1656184"/>
          </a:xfrm>
        </p:spPr>
        <p:txBody>
          <a:bodyPr>
            <a:noAutofit/>
          </a:bodyPr>
          <a:lstStyle/>
          <a:p>
            <a:r>
              <a:rPr lang="fr-CA" dirty="0" smtClean="0"/>
              <a:t>            Qu’est ce que la différence?</a:t>
            </a:r>
            <a:endParaRPr lang="fr-CA" dirty="0"/>
          </a:p>
        </p:txBody>
      </p:sp>
      <p:sp>
        <p:nvSpPr>
          <p:cNvPr id="3" name="Espace réservé du contenu 2"/>
          <p:cNvSpPr>
            <a:spLocks noGrp="1"/>
          </p:cNvSpPr>
          <p:nvPr>
            <p:ph idx="1"/>
            <p:custDataLst>
              <p:tags r:id="rId2"/>
            </p:custDataLst>
          </p:nvPr>
        </p:nvSpPr>
        <p:spPr>
          <a:xfrm>
            <a:off x="539552" y="1988840"/>
            <a:ext cx="8064896" cy="3661867"/>
          </a:xfrm>
        </p:spPr>
        <p:txBody>
          <a:bodyPr>
            <a:normAutofit/>
          </a:bodyPr>
          <a:lstStyle/>
          <a:p>
            <a:pPr marL="0" indent="0" algn="ctr">
              <a:buNone/>
            </a:pPr>
            <a:endParaRPr lang="fr-CA" sz="1600" dirty="0" smtClean="0"/>
          </a:p>
          <a:p>
            <a:pPr marL="0" indent="0" algn="ctr">
              <a:buNone/>
            </a:pPr>
            <a:r>
              <a:rPr lang="fr-CA" dirty="0" smtClean="0"/>
              <a:t>D’après le Petit Robert la différence est un caractère ou un ensemble de caractères qui distingue un chose d’une autre, un être humain d’un autre. </a:t>
            </a:r>
            <a:endParaRPr lang="fr-CA" dirty="0"/>
          </a:p>
        </p:txBody>
      </p:sp>
      <p:pic>
        <p:nvPicPr>
          <p:cNvPr id="4"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4232" y="260648"/>
            <a:ext cx="1586623" cy="14818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509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Accueillir la différence ?</a:t>
            </a:r>
            <a:endParaRPr lang="fr-CA" dirty="0"/>
          </a:p>
        </p:txBody>
      </p:sp>
      <p:sp>
        <p:nvSpPr>
          <p:cNvPr id="3" name="Espace réservé du contenu 2"/>
          <p:cNvSpPr>
            <a:spLocks noGrp="1"/>
          </p:cNvSpPr>
          <p:nvPr>
            <p:ph idx="1"/>
          </p:nvPr>
        </p:nvSpPr>
        <p:spPr/>
        <p:txBody>
          <a:bodyPr/>
          <a:lstStyle/>
          <a:p>
            <a:r>
              <a:rPr lang="fr-CA" dirty="0" smtClean="0"/>
              <a:t>Accueillir c’est recevoir avec un état d’esprit ouvert, propice à l’échange et à la communication. </a:t>
            </a:r>
            <a:endParaRPr lang="fr-CA" dirty="0"/>
          </a:p>
        </p:txBody>
      </p:sp>
    </p:spTree>
    <p:extLst>
      <p:ext uri="{BB962C8B-B14F-4D97-AF65-F5344CB8AC3E}">
        <p14:creationId xmlns:p14="http://schemas.microsoft.com/office/powerpoint/2010/main" val="3624020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827584" y="404665"/>
            <a:ext cx="7630616" cy="1224135"/>
          </a:xfrm>
        </p:spPr>
        <p:txBody>
          <a:bodyPr>
            <a:noAutofit/>
          </a:bodyPr>
          <a:lstStyle/>
          <a:p>
            <a:r>
              <a:rPr lang="fr-CA" dirty="0" smtClean="0"/>
              <a:t>En quoi sommes nous différents?</a:t>
            </a:r>
            <a:endParaRPr lang="fr-CA" dirty="0"/>
          </a:p>
        </p:txBody>
      </p:sp>
      <p:sp>
        <p:nvSpPr>
          <p:cNvPr id="3" name="Sous-titre 2"/>
          <p:cNvSpPr>
            <a:spLocks noGrp="1"/>
          </p:cNvSpPr>
          <p:nvPr>
            <p:ph type="subTitle" idx="1"/>
            <p:custDataLst>
              <p:tags r:id="rId2"/>
            </p:custDataLst>
          </p:nvPr>
        </p:nvSpPr>
        <p:spPr>
          <a:xfrm>
            <a:off x="755576" y="1700808"/>
            <a:ext cx="7628384" cy="4608512"/>
          </a:xfrm>
        </p:spPr>
        <p:txBody>
          <a:bodyPr>
            <a:normAutofit/>
          </a:bodyPr>
          <a:lstStyle/>
          <a:p>
            <a:r>
              <a:rPr lang="fr-CA" dirty="0" smtClean="0">
                <a:solidFill>
                  <a:schemeClr val="tx1"/>
                </a:solidFill>
              </a:rPr>
              <a:t>Chacun pour soi, essayons d’identifier ce qui distingue un être humain </a:t>
            </a:r>
            <a:r>
              <a:rPr lang="fr-CA" dirty="0" smtClean="0">
                <a:solidFill>
                  <a:schemeClr val="tx1"/>
                </a:solidFill>
              </a:rPr>
              <a:t>d’</a:t>
            </a:r>
            <a:r>
              <a:rPr lang="fr-CA" dirty="0" err="1" smtClean="0">
                <a:solidFill>
                  <a:schemeClr val="tx1"/>
                </a:solidFill>
              </a:rPr>
              <a:t>unautre</a:t>
            </a:r>
            <a:r>
              <a:rPr lang="fr-CA" dirty="0" smtClean="0">
                <a:solidFill>
                  <a:schemeClr val="tx1"/>
                </a:solidFill>
              </a:rPr>
              <a:t>.</a:t>
            </a:r>
          </a:p>
          <a:p>
            <a:endParaRPr lang="fr-CA" dirty="0">
              <a:solidFill>
                <a:schemeClr val="tx1"/>
              </a:solidFill>
            </a:endParaRPr>
          </a:p>
          <a:p>
            <a:r>
              <a:rPr lang="fr-CA" dirty="0" smtClean="0">
                <a:solidFill>
                  <a:schemeClr val="tx1"/>
                </a:solidFill>
              </a:rPr>
              <a:t>2 minutes</a:t>
            </a:r>
            <a:endParaRPr lang="fr-CA" dirty="0" smtClean="0">
              <a:solidFill>
                <a:schemeClr val="tx1"/>
              </a:solidFill>
            </a:endParaRPr>
          </a:p>
          <a:p>
            <a:endParaRPr lang="fr-CA" dirty="0" smtClean="0">
              <a:solidFill>
                <a:schemeClr val="tx1"/>
              </a:solidFill>
            </a:endParaRPr>
          </a:p>
          <a:p>
            <a:endParaRPr lang="fr-CA" dirty="0">
              <a:solidFill>
                <a:schemeClr val="tx1"/>
              </a:solidFill>
            </a:endParaRPr>
          </a:p>
          <a:p>
            <a:endParaRPr lang="fr-CA" dirty="0">
              <a:solidFill>
                <a:schemeClr val="tx1"/>
              </a:solidFill>
            </a:endParaRPr>
          </a:p>
        </p:txBody>
      </p:sp>
    </p:spTree>
    <p:extLst>
      <p:ext uri="{BB962C8B-B14F-4D97-AF65-F5344CB8AC3E}">
        <p14:creationId xmlns:p14="http://schemas.microsoft.com/office/powerpoint/2010/main" val="1916289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t>Nos différences</a:t>
            </a:r>
            <a:endParaRPr lang="fr-CA" dirty="0"/>
          </a:p>
        </p:txBody>
      </p:sp>
      <p:sp>
        <p:nvSpPr>
          <p:cNvPr id="3" name="Espace réservé du contenu 2"/>
          <p:cNvSpPr>
            <a:spLocks noGrp="1"/>
          </p:cNvSpPr>
          <p:nvPr>
            <p:ph sz="half" idx="1"/>
          </p:nvPr>
        </p:nvSpPr>
        <p:spPr/>
        <p:txBody>
          <a:bodyPr>
            <a:normAutofit fontScale="92500" lnSpcReduction="10000"/>
          </a:bodyPr>
          <a:lstStyle/>
          <a:p>
            <a:r>
              <a:rPr lang="fr-CA" dirty="0" smtClean="0"/>
              <a:t>Sexe</a:t>
            </a:r>
          </a:p>
          <a:p>
            <a:r>
              <a:rPr lang="fr-CA" dirty="0" smtClean="0"/>
              <a:t>Âge</a:t>
            </a:r>
          </a:p>
          <a:p>
            <a:r>
              <a:rPr lang="fr-CA" dirty="0" smtClean="0"/>
              <a:t>Famille</a:t>
            </a:r>
          </a:p>
          <a:p>
            <a:r>
              <a:rPr lang="fr-CA" dirty="0" smtClean="0"/>
              <a:t>Nationalité</a:t>
            </a:r>
          </a:p>
          <a:p>
            <a:r>
              <a:rPr lang="fr-CA" dirty="0" smtClean="0"/>
              <a:t>Race</a:t>
            </a:r>
          </a:p>
          <a:p>
            <a:r>
              <a:rPr lang="fr-CA" dirty="0" smtClean="0"/>
              <a:t>Langue</a:t>
            </a:r>
          </a:p>
          <a:p>
            <a:r>
              <a:rPr lang="fr-CA" dirty="0" smtClean="0"/>
              <a:t>Religion</a:t>
            </a:r>
          </a:p>
          <a:p>
            <a:r>
              <a:rPr lang="fr-CA" dirty="0" smtClean="0"/>
              <a:t>Caractère </a:t>
            </a:r>
          </a:p>
          <a:p>
            <a:r>
              <a:rPr lang="fr-CA" dirty="0" smtClean="0"/>
              <a:t>Orientation sexuelle</a:t>
            </a:r>
          </a:p>
          <a:p>
            <a:r>
              <a:rPr lang="fr-CA" dirty="0" smtClean="0"/>
              <a:t>Éducation </a:t>
            </a:r>
          </a:p>
        </p:txBody>
      </p:sp>
      <p:sp>
        <p:nvSpPr>
          <p:cNvPr id="5" name="Espace réservé du contenu 4"/>
          <p:cNvSpPr>
            <a:spLocks noGrp="1"/>
          </p:cNvSpPr>
          <p:nvPr>
            <p:ph sz="half" idx="2"/>
          </p:nvPr>
        </p:nvSpPr>
        <p:spPr/>
        <p:txBody>
          <a:bodyPr>
            <a:normAutofit fontScale="92500" lnSpcReduction="10000"/>
          </a:bodyPr>
          <a:lstStyle/>
          <a:p>
            <a:r>
              <a:rPr lang="fr-CA" dirty="0" smtClean="0"/>
              <a:t>Habitudes</a:t>
            </a:r>
          </a:p>
          <a:p>
            <a:r>
              <a:rPr lang="fr-CA" dirty="0" smtClean="0"/>
              <a:t>Goûts</a:t>
            </a:r>
          </a:p>
          <a:p>
            <a:r>
              <a:rPr lang="fr-CA" dirty="0" smtClean="0"/>
              <a:t>Expériences</a:t>
            </a:r>
          </a:p>
          <a:p>
            <a:r>
              <a:rPr lang="fr-CA" dirty="0" smtClean="0"/>
              <a:t>Culture</a:t>
            </a:r>
          </a:p>
          <a:p>
            <a:r>
              <a:rPr lang="fr-CA" dirty="0" smtClean="0"/>
              <a:t>Milieu de vie</a:t>
            </a:r>
          </a:p>
          <a:p>
            <a:r>
              <a:rPr lang="fr-CA" dirty="0" smtClean="0"/>
              <a:t>Profession</a:t>
            </a:r>
          </a:p>
          <a:p>
            <a:r>
              <a:rPr lang="fr-CA" dirty="0" smtClean="0"/>
              <a:t>Idées</a:t>
            </a:r>
          </a:p>
          <a:p>
            <a:r>
              <a:rPr lang="fr-CA" dirty="0" smtClean="0"/>
              <a:t>Convictions </a:t>
            </a:r>
            <a:endParaRPr lang="fr-CA" dirty="0"/>
          </a:p>
          <a:p>
            <a:r>
              <a:rPr lang="fr-CA" dirty="0" smtClean="0"/>
              <a:t>Valeurs</a:t>
            </a:r>
          </a:p>
          <a:p>
            <a:r>
              <a:rPr lang="fr-CA" dirty="0" smtClean="0"/>
              <a:t>Fortune </a:t>
            </a:r>
            <a:endParaRPr lang="fr-CA" dirty="0"/>
          </a:p>
        </p:txBody>
      </p:sp>
    </p:spTree>
    <p:extLst>
      <p:ext uri="{BB962C8B-B14F-4D97-AF65-F5344CB8AC3E}">
        <p14:creationId xmlns:p14="http://schemas.microsoft.com/office/powerpoint/2010/main" val="3275490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611560" y="260649"/>
            <a:ext cx="7846640" cy="1152127"/>
          </a:xfrm>
        </p:spPr>
        <p:txBody>
          <a:bodyPr>
            <a:noAutofit/>
          </a:bodyPr>
          <a:lstStyle/>
          <a:p>
            <a:r>
              <a:rPr lang="fr-CA" sz="3600" dirty="0" smtClean="0"/>
              <a:t>Quels sont les effets possibles de la différence sur nos relations humaines?</a:t>
            </a:r>
            <a:endParaRPr lang="fr-CA" dirty="0"/>
          </a:p>
        </p:txBody>
      </p:sp>
      <p:sp>
        <p:nvSpPr>
          <p:cNvPr id="3" name="Sous-titre 2"/>
          <p:cNvSpPr>
            <a:spLocks noGrp="1"/>
          </p:cNvSpPr>
          <p:nvPr>
            <p:ph type="subTitle" idx="1"/>
            <p:custDataLst>
              <p:tags r:id="rId2"/>
            </p:custDataLst>
          </p:nvPr>
        </p:nvSpPr>
        <p:spPr>
          <a:xfrm>
            <a:off x="611560" y="1484784"/>
            <a:ext cx="7846640" cy="4392488"/>
          </a:xfrm>
        </p:spPr>
        <p:txBody>
          <a:bodyPr>
            <a:normAutofit lnSpcReduction="10000"/>
          </a:bodyPr>
          <a:lstStyle/>
          <a:p>
            <a:pPr algn="l"/>
            <a:r>
              <a:rPr lang="fr-CA" sz="2400" dirty="0" smtClean="0">
                <a:solidFill>
                  <a:schemeClr val="tx1"/>
                </a:solidFill>
              </a:rPr>
              <a:t>Nous avons tous une façon très personnelle de réagir aux gens et aux évènements. L’époque actuelle favorise la diversité sous toutes ses formes. Tant dans l’actualité que dans notre vie professionnelle et familiale les idées et les convictions sont énoncées haut et fort. L’omniprésence des réseaux sociaux permet à chacun de s’exprimer sur la place publique.</a:t>
            </a:r>
          </a:p>
          <a:p>
            <a:pPr algn="l"/>
            <a:r>
              <a:rPr lang="fr-CA" sz="2400" dirty="0" smtClean="0">
                <a:solidFill>
                  <a:schemeClr val="tx1"/>
                </a:solidFill>
              </a:rPr>
              <a:t>Idées de gauche ou de droite, laïcité versus religion, immigration, baby boomers versus générations X et Y ou milléniaux etc. Chaque journée porte son lot de prises de conscience et de réactions. Nous sommes parfois très ouverts aux nouvelles réalités ou au contraire fermés et réfractaires. </a:t>
            </a:r>
          </a:p>
          <a:p>
            <a:pPr algn="l"/>
            <a:endParaRPr lang="fr-CA" sz="2400" dirty="0">
              <a:solidFill>
                <a:schemeClr val="tx1"/>
              </a:solidFill>
            </a:endParaRPr>
          </a:p>
        </p:txBody>
      </p:sp>
    </p:spTree>
    <p:extLst>
      <p:ext uri="{BB962C8B-B14F-4D97-AF65-F5344CB8AC3E}">
        <p14:creationId xmlns:p14="http://schemas.microsoft.com/office/powerpoint/2010/main" val="910834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a:t>Quels sont les effets possibles de la différence sur nos relations humaines?</a:t>
            </a:r>
          </a:p>
        </p:txBody>
      </p:sp>
      <p:sp>
        <p:nvSpPr>
          <p:cNvPr id="3" name="Espace réservé du contenu 2"/>
          <p:cNvSpPr>
            <a:spLocks noGrp="1"/>
          </p:cNvSpPr>
          <p:nvPr>
            <p:ph idx="1"/>
          </p:nvPr>
        </p:nvSpPr>
        <p:spPr/>
        <p:txBody>
          <a:bodyPr>
            <a:normAutofit fontScale="92500"/>
          </a:bodyPr>
          <a:lstStyle/>
          <a:p>
            <a:r>
              <a:rPr lang="fr-CA" dirty="0" smtClean="0"/>
              <a:t>À travers toutes les sources d’information dont nous disposons, il devient difficile d’avoir un regard neutre sur ce qui est différent, et difficile aussi de faire confiance à toutes les sources d’information .  </a:t>
            </a:r>
          </a:p>
          <a:p>
            <a:r>
              <a:rPr lang="fr-CA" dirty="0" smtClean="0"/>
              <a:t>Qu’on le veuille ou non, il est presqu’impossible de parler de différence, sans préjugés teintés d’interprétations personnelles ou de références aux normes établies. </a:t>
            </a:r>
            <a:endParaRPr lang="fr-CA" dirty="0"/>
          </a:p>
        </p:txBody>
      </p:sp>
    </p:spTree>
    <p:extLst>
      <p:ext uri="{BB962C8B-B14F-4D97-AF65-F5344CB8AC3E}">
        <p14:creationId xmlns:p14="http://schemas.microsoft.com/office/powerpoint/2010/main" val="2197834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Comment réagissons nous face aux réalités différentes</a:t>
            </a:r>
            <a:endParaRPr lang="fr-CA" dirty="0"/>
          </a:p>
        </p:txBody>
      </p:sp>
      <p:sp>
        <p:nvSpPr>
          <p:cNvPr id="3" name="Espace réservé du contenu 2"/>
          <p:cNvSpPr>
            <a:spLocks noGrp="1"/>
          </p:cNvSpPr>
          <p:nvPr>
            <p:ph sz="half" idx="1"/>
          </p:nvPr>
        </p:nvSpPr>
        <p:spPr/>
        <p:txBody>
          <a:bodyPr/>
          <a:lstStyle/>
          <a:p>
            <a:r>
              <a:rPr lang="fr-CA" dirty="0" smtClean="0"/>
              <a:t>Contrariété </a:t>
            </a:r>
          </a:p>
          <a:p>
            <a:r>
              <a:rPr lang="fr-CA" dirty="0" smtClean="0"/>
              <a:t>Incompréhension</a:t>
            </a:r>
          </a:p>
          <a:p>
            <a:r>
              <a:rPr lang="fr-CA" dirty="0" smtClean="0"/>
              <a:t>Insécurité</a:t>
            </a:r>
          </a:p>
          <a:p>
            <a:r>
              <a:rPr lang="fr-CA" dirty="0" smtClean="0"/>
              <a:t>Préjugé</a:t>
            </a:r>
          </a:p>
          <a:p>
            <a:r>
              <a:rPr lang="fr-CA" dirty="0" smtClean="0"/>
              <a:t>Rejet</a:t>
            </a:r>
          </a:p>
          <a:p>
            <a:r>
              <a:rPr lang="fr-CA" dirty="0" smtClean="0"/>
              <a:t>Peur</a:t>
            </a:r>
          </a:p>
          <a:p>
            <a:r>
              <a:rPr lang="fr-CA" dirty="0" smtClean="0"/>
              <a:t>Haine</a:t>
            </a:r>
          </a:p>
          <a:p>
            <a:endParaRPr lang="fr-CA" dirty="0"/>
          </a:p>
        </p:txBody>
      </p:sp>
      <p:sp>
        <p:nvSpPr>
          <p:cNvPr id="4" name="Espace réservé du contenu 3"/>
          <p:cNvSpPr>
            <a:spLocks noGrp="1"/>
          </p:cNvSpPr>
          <p:nvPr>
            <p:ph sz="half" idx="2"/>
          </p:nvPr>
        </p:nvSpPr>
        <p:spPr/>
        <p:txBody>
          <a:bodyPr/>
          <a:lstStyle/>
          <a:p>
            <a:r>
              <a:rPr lang="fr-CA" dirty="0" smtClean="0"/>
              <a:t>Attention</a:t>
            </a:r>
          </a:p>
          <a:p>
            <a:r>
              <a:rPr lang="fr-CA" dirty="0" smtClean="0"/>
              <a:t>Intérêt</a:t>
            </a:r>
          </a:p>
          <a:p>
            <a:r>
              <a:rPr lang="fr-CA" dirty="0" smtClean="0"/>
              <a:t>Curiosité</a:t>
            </a:r>
          </a:p>
          <a:p>
            <a:r>
              <a:rPr lang="fr-CA" dirty="0" smtClean="0"/>
              <a:t>Attirance </a:t>
            </a:r>
          </a:p>
          <a:p>
            <a:r>
              <a:rPr lang="fr-CA" dirty="0" smtClean="0"/>
              <a:t>Goût de découvrir </a:t>
            </a:r>
          </a:p>
          <a:p>
            <a:r>
              <a:rPr lang="fr-CA" dirty="0" smtClean="0"/>
              <a:t>Enthousiasme </a:t>
            </a:r>
          </a:p>
          <a:p>
            <a:r>
              <a:rPr lang="fr-CA" dirty="0" smtClean="0"/>
              <a:t>Indifférence</a:t>
            </a:r>
            <a:endParaRPr lang="fr-CA" dirty="0"/>
          </a:p>
        </p:txBody>
      </p:sp>
    </p:spTree>
    <p:extLst>
      <p:ext uri="{BB962C8B-B14F-4D97-AF65-F5344CB8AC3E}">
        <p14:creationId xmlns:p14="http://schemas.microsoft.com/office/powerpoint/2010/main" val="1084719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Effets collatéraux de notre attitude </a:t>
            </a:r>
            <a:endParaRPr lang="fr-CA" dirty="0"/>
          </a:p>
        </p:txBody>
      </p:sp>
      <p:sp>
        <p:nvSpPr>
          <p:cNvPr id="3" name="Espace réservé du texte 2"/>
          <p:cNvSpPr>
            <a:spLocks noGrp="1"/>
          </p:cNvSpPr>
          <p:nvPr>
            <p:ph type="body" idx="1"/>
          </p:nvPr>
        </p:nvSpPr>
        <p:spPr/>
        <p:txBody>
          <a:bodyPr/>
          <a:lstStyle/>
          <a:p>
            <a:r>
              <a:rPr lang="fr-CA" dirty="0" smtClean="0"/>
              <a:t>Préjugé, peur, rejet </a:t>
            </a:r>
            <a:endParaRPr lang="fr-CA" dirty="0"/>
          </a:p>
        </p:txBody>
      </p:sp>
      <p:sp>
        <p:nvSpPr>
          <p:cNvPr id="4" name="Espace réservé du contenu 3"/>
          <p:cNvSpPr>
            <a:spLocks noGrp="1"/>
          </p:cNvSpPr>
          <p:nvPr>
            <p:ph sz="half" idx="2"/>
          </p:nvPr>
        </p:nvSpPr>
        <p:spPr/>
        <p:txBody>
          <a:bodyPr/>
          <a:lstStyle/>
          <a:p>
            <a:r>
              <a:rPr lang="fr-CA" dirty="0" smtClean="0"/>
              <a:t>Difficulté à comprendre</a:t>
            </a:r>
          </a:p>
          <a:p>
            <a:r>
              <a:rPr lang="fr-CA" dirty="0" smtClean="0"/>
              <a:t>Communication impossible</a:t>
            </a:r>
          </a:p>
          <a:p>
            <a:r>
              <a:rPr lang="fr-CA" dirty="0" smtClean="0"/>
              <a:t>Climat malsain</a:t>
            </a:r>
          </a:p>
          <a:p>
            <a:r>
              <a:rPr lang="fr-CA" dirty="0" smtClean="0"/>
              <a:t>Affrontement</a:t>
            </a:r>
          </a:p>
          <a:p>
            <a:endParaRPr lang="fr-CA" dirty="0" smtClean="0"/>
          </a:p>
          <a:p>
            <a:endParaRPr lang="fr-CA" dirty="0" smtClean="0"/>
          </a:p>
          <a:p>
            <a:endParaRPr lang="fr-CA" dirty="0" smtClean="0"/>
          </a:p>
          <a:p>
            <a:endParaRPr lang="fr-CA" dirty="0" smtClean="0"/>
          </a:p>
          <a:p>
            <a:endParaRPr lang="fr-CA" dirty="0"/>
          </a:p>
        </p:txBody>
      </p:sp>
      <p:sp>
        <p:nvSpPr>
          <p:cNvPr id="5" name="Espace réservé du texte 4"/>
          <p:cNvSpPr>
            <a:spLocks noGrp="1"/>
          </p:cNvSpPr>
          <p:nvPr>
            <p:ph type="body" sz="quarter" idx="3"/>
          </p:nvPr>
        </p:nvSpPr>
        <p:spPr/>
        <p:txBody>
          <a:bodyPr/>
          <a:lstStyle/>
          <a:p>
            <a:r>
              <a:rPr lang="fr-CA" dirty="0" smtClean="0"/>
              <a:t>Ouverture, curiosité, intérêt</a:t>
            </a:r>
            <a:endParaRPr lang="fr-CA" dirty="0"/>
          </a:p>
        </p:txBody>
      </p:sp>
      <p:sp>
        <p:nvSpPr>
          <p:cNvPr id="6" name="Espace réservé du contenu 5"/>
          <p:cNvSpPr>
            <a:spLocks noGrp="1"/>
          </p:cNvSpPr>
          <p:nvPr>
            <p:ph sz="quarter" idx="4"/>
          </p:nvPr>
        </p:nvSpPr>
        <p:spPr/>
        <p:txBody>
          <a:bodyPr/>
          <a:lstStyle/>
          <a:p>
            <a:r>
              <a:rPr lang="fr-CA" dirty="0" smtClean="0"/>
              <a:t>Désir de connaître</a:t>
            </a:r>
          </a:p>
          <a:p>
            <a:r>
              <a:rPr lang="fr-CA" dirty="0" smtClean="0"/>
              <a:t>Échange d’idées</a:t>
            </a:r>
          </a:p>
          <a:p>
            <a:r>
              <a:rPr lang="fr-CA" dirty="0" smtClean="0"/>
              <a:t>Discussion constructive</a:t>
            </a:r>
          </a:p>
          <a:p>
            <a:r>
              <a:rPr lang="fr-CA" dirty="0" smtClean="0"/>
              <a:t>Enrichissement </a:t>
            </a:r>
            <a:r>
              <a:rPr lang="fr-CA" dirty="0" smtClean="0"/>
              <a:t>mutuel</a:t>
            </a:r>
          </a:p>
          <a:p>
            <a:endParaRPr lang="fr-CA" dirty="0"/>
          </a:p>
        </p:txBody>
      </p:sp>
    </p:spTree>
    <p:extLst>
      <p:ext uri="{BB962C8B-B14F-4D97-AF65-F5344CB8AC3E}">
        <p14:creationId xmlns:p14="http://schemas.microsoft.com/office/powerpoint/2010/main" val="11137387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4AECB56-F9B5-4745-B522-66E959F56B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3995</TotalTime>
  <Words>681</Words>
  <Application>Microsoft Office PowerPoint</Application>
  <PresentationFormat>Affichage à l'écran (4:3)</PresentationFormat>
  <Paragraphs>87</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Accueillir la différence</vt:lpstr>
      <vt:lpstr>            Qu’est ce que la différence?</vt:lpstr>
      <vt:lpstr>Accueillir la différence ?</vt:lpstr>
      <vt:lpstr>En quoi sommes nous différents?</vt:lpstr>
      <vt:lpstr>Nos différences</vt:lpstr>
      <vt:lpstr>Quels sont les effets possibles de la différence sur nos relations humaines?</vt:lpstr>
      <vt:lpstr>Quels sont les effets possibles de la différence sur nos relations humaines?</vt:lpstr>
      <vt:lpstr>Comment réagissons nous face aux réalités différentes</vt:lpstr>
      <vt:lpstr>Effets collatéraux de notre attitude </vt:lpstr>
      <vt:lpstr>Nos choix</vt:lpstr>
      <vt:lpstr>Notre attitude </vt:lpstr>
      <vt:lpstr>Différence ou similitude?</vt:lpstr>
      <vt:lpstr>Alors quoi?</vt:lpstr>
      <vt:lpstr>Rappelez-vous</vt:lpstr>
      <vt:lpstr>Citation</vt:lpstr>
      <vt:lpstr>Citation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marketing</dc:title>
  <dc:creator>Marynoel Menard Lambert</dc:creator>
  <cp:lastModifiedBy>Client</cp:lastModifiedBy>
  <cp:revision>280</cp:revision>
  <dcterms:created xsi:type="dcterms:W3CDTF">2017-05-04T14:40:19Z</dcterms:created>
  <dcterms:modified xsi:type="dcterms:W3CDTF">2018-04-21T14:23:08Z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TC300073399990</vt:lpwstr>
  </property>
</Properties>
</file>