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62" r:id="rId2"/>
    <p:sldId id="288" r:id="rId3"/>
    <p:sldId id="265" r:id="rId4"/>
    <p:sldId id="266" r:id="rId5"/>
    <p:sldId id="267"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277"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24BE0B-4AF9-43C0-8DEF-290383046D2D}" type="datetimeFigureOut">
              <a:rPr lang="fr-CA" smtClean="0"/>
              <a:t>2018-05-03</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B0DC82-69EA-4F84-B0AD-80E103B56731}" type="slidenum">
              <a:rPr lang="fr-CA" smtClean="0"/>
              <a:t>‹N°›</a:t>
            </a:fld>
            <a:endParaRPr lang="fr-CA"/>
          </a:p>
        </p:txBody>
      </p:sp>
    </p:spTree>
    <p:extLst>
      <p:ext uri="{BB962C8B-B14F-4D97-AF65-F5344CB8AC3E}">
        <p14:creationId xmlns:p14="http://schemas.microsoft.com/office/powerpoint/2010/main" val="2955088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482A1C-BF4C-43F6-A92B-FE427457AC60}"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191622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D8FBD88-E09D-4B5E-B715-E043A0350AF3}"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2565582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89B6C85-F689-4A00-BC4E-852D5503099C}"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3746638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4F313E-8F3F-45BF-9ED0-3E14D83E1F15}"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3791235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17B518-4EFD-43BA-B97B-D72C5A3BCAE8}"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2655629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65E09E6-0BDE-4E39-9042-8C5B9F2A3BD6}"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3356155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BCF28CE-4397-4DF5-9C7C-B385F9C654A8}"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213548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67DA58-1924-483B-B529-80C84BB26C46}"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144149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42E815A-EE01-41F6-9274-0366BA54388D}"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747378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9614BA0-2EF2-447D-9242-2D353A1A8624}"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378494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D2D31E0-EA5A-400F-A023-6E1BEC8D735D}"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2710033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9000">
              <a:schemeClr val="accent2">
                <a:lumMod val="75000"/>
              </a:schemeClr>
            </a:gs>
            <a:gs pos="33000">
              <a:srgbClr val="FFFFCC"/>
            </a:gs>
            <a:gs pos="88000">
              <a:srgbClr val="FFD961"/>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charset="0"/>
              </a:defRPr>
            </a:lvl1pPr>
          </a:lstStyle>
          <a:p>
            <a:pPr fontAlgn="base">
              <a:spcBef>
                <a:spcPct val="0"/>
              </a:spcBef>
              <a:spcAft>
                <a:spcPct val="0"/>
              </a:spcAft>
              <a:defRPr/>
            </a:pPr>
            <a:fld id="{953390A4-19C5-4B1F-8E6A-25E6E4854DA2}" type="slidenum">
              <a:rPr lang="en-US">
                <a:solidFill>
                  <a:srgbClr val="000000"/>
                </a:solidFill>
              </a:rPr>
              <a:pPr fontAlgn="base">
                <a:spcBef>
                  <a:spcPct val="0"/>
                </a:spcBef>
                <a:spcAft>
                  <a:spcPct val="0"/>
                </a:spcAft>
                <a:defRPr/>
              </a:pPr>
              <a:t>‹N°›</a:t>
            </a:fld>
            <a:endParaRPr lang="en-US">
              <a:solidFill>
                <a:srgbClr val="000000"/>
              </a:solidFill>
            </a:endParaRPr>
          </a:p>
        </p:txBody>
      </p:sp>
    </p:spTree>
    <p:extLst>
      <p:ext uri="{BB962C8B-B14F-4D97-AF65-F5344CB8AC3E}">
        <p14:creationId xmlns:p14="http://schemas.microsoft.com/office/powerpoint/2010/main" val="16751472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1811288"/>
          </a:xfrm>
        </p:spPr>
        <p:txBody>
          <a:bodyPr/>
          <a:lstStyle/>
          <a:p>
            <a:r>
              <a:rPr lang="fr-CA" dirty="0" smtClean="0"/>
              <a:t/>
            </a:r>
            <a:br>
              <a:rPr lang="fr-CA" dirty="0" smtClean="0"/>
            </a:br>
            <a:r>
              <a:rPr lang="fr-CA" dirty="0"/>
              <a:t/>
            </a:r>
            <a:br>
              <a:rPr lang="fr-CA" dirty="0"/>
            </a:br>
            <a:r>
              <a:rPr lang="fr-CA" dirty="0"/>
              <a:t/>
            </a:r>
            <a:br>
              <a:rPr lang="fr-CA" dirty="0"/>
            </a:br>
            <a:r>
              <a:rPr lang="fr-CA" dirty="0"/>
              <a:t> </a:t>
            </a:r>
            <a:r>
              <a:rPr lang="fr-CA" dirty="0" smtClean="0"/>
              <a:t/>
            </a:r>
            <a:br>
              <a:rPr lang="fr-CA" dirty="0" smtClean="0"/>
            </a:br>
            <a:r>
              <a:rPr lang="fr-CA" dirty="0" smtClean="0"/>
              <a:t/>
            </a:r>
            <a:br>
              <a:rPr lang="fr-CA" dirty="0" smtClean="0"/>
            </a:br>
            <a:r>
              <a:rPr lang="fr-CA" dirty="0" smtClean="0"/>
              <a:t>Bienvenue </a:t>
            </a:r>
            <a:r>
              <a:rPr lang="fr-CA" dirty="0"/>
              <a:t/>
            </a:r>
            <a:br>
              <a:rPr lang="fr-CA" dirty="0"/>
            </a:br>
            <a:r>
              <a:rPr lang="fr-CA" dirty="0"/>
              <a:t/>
            </a:r>
            <a:br>
              <a:rPr lang="fr-CA" dirty="0"/>
            </a:br>
            <a:r>
              <a:rPr lang="fr-CA" dirty="0"/>
              <a:t>Atelier Chef de protocole </a:t>
            </a:r>
            <a:br>
              <a:rPr lang="fr-CA" dirty="0"/>
            </a:br>
            <a:r>
              <a:rPr lang="fr-CA" dirty="0" smtClean="0"/>
              <a:t>				</a:t>
            </a:r>
            <a:br>
              <a:rPr lang="fr-CA" dirty="0" smtClean="0"/>
            </a:br>
            <a:r>
              <a:rPr lang="fr-CA" dirty="0"/>
              <a:t>	</a:t>
            </a:r>
            <a:r>
              <a:rPr lang="fr-CA" dirty="0" smtClean="0"/>
              <a:t>		</a:t>
            </a:r>
            <a:r>
              <a:rPr lang="fr-CA" sz="3200" dirty="0" smtClean="0"/>
              <a:t>Congrès </a:t>
            </a:r>
            <a:r>
              <a:rPr lang="fr-CA" sz="3200" dirty="0" smtClean="0"/>
              <a:t>U2 2018</a:t>
            </a:r>
            <a:br>
              <a:rPr lang="fr-CA" sz="3200" dirty="0" smtClean="0"/>
            </a:br>
            <a:r>
              <a:rPr lang="fr-CA" sz="3200" dirty="0" smtClean="0"/>
              <a:t>			</a:t>
            </a:r>
            <a:r>
              <a:rPr lang="fr-CA" sz="3200" dirty="0" smtClean="0"/>
              <a:t>Marc-André Paré</a:t>
            </a:r>
            <a:br>
              <a:rPr lang="fr-CA" sz="3200" dirty="0" smtClean="0"/>
            </a:br>
            <a:r>
              <a:rPr lang="fr-CA" sz="3200" dirty="0" smtClean="0"/>
              <a:t>			     </a:t>
            </a:r>
            <a:r>
              <a:rPr lang="fr-CA" sz="2000" dirty="0" smtClean="0"/>
              <a:t>Président Commission Jeunesse</a:t>
            </a:r>
            <a:br>
              <a:rPr lang="fr-CA" sz="2000" dirty="0" smtClean="0"/>
            </a:br>
            <a:r>
              <a:rPr lang="fr-CA" sz="2000" dirty="0" smtClean="0"/>
              <a:t>	   District U2</a:t>
            </a:r>
            <a:endParaRPr lang="fr-CA" sz="2000" dirty="0"/>
          </a:p>
        </p:txBody>
      </p:sp>
      <p:pic>
        <p:nvPicPr>
          <p:cNvPr id="5" name="Espace réservé du conten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75656" y="3284984"/>
            <a:ext cx="2232248" cy="2113195"/>
          </a:xfrm>
        </p:spPr>
      </p:pic>
    </p:spTree>
    <p:extLst>
      <p:ext uri="{BB962C8B-B14F-4D97-AF65-F5344CB8AC3E}">
        <p14:creationId xmlns:p14="http://schemas.microsoft.com/office/powerpoint/2010/main" val="3859386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731168"/>
          </a:xfrm>
        </p:spPr>
        <p:txBody>
          <a:bodyPr/>
          <a:lstStyle/>
          <a:p>
            <a:r>
              <a:rPr lang="fr-CA" dirty="0"/>
              <a:t/>
            </a:r>
            <a:br>
              <a:rPr lang="fr-CA" dirty="0"/>
            </a:br>
            <a:r>
              <a:rPr lang="fr-CA" b="1" dirty="0" smtClean="0"/>
              <a:t>Ordre </a:t>
            </a:r>
            <a:r>
              <a:rPr lang="fr-CA" b="1" dirty="0"/>
              <a:t>de préséance </a:t>
            </a:r>
            <a:r>
              <a:rPr lang="fr-CA" b="1" dirty="0" smtClean="0"/>
              <a:t> </a:t>
            </a:r>
            <a:r>
              <a:rPr lang="fr-CA" b="1" dirty="0"/>
              <a:t/>
            </a:r>
            <a:br>
              <a:rPr lang="fr-CA" b="1" dirty="0"/>
            </a:br>
            <a:endParaRPr lang="fr-CA" b="1" dirty="0"/>
          </a:p>
        </p:txBody>
      </p:sp>
      <p:sp>
        <p:nvSpPr>
          <p:cNvPr id="3" name="Espace réservé du contenu 2"/>
          <p:cNvSpPr>
            <a:spLocks noGrp="1"/>
          </p:cNvSpPr>
          <p:nvPr>
            <p:ph idx="1"/>
          </p:nvPr>
        </p:nvSpPr>
        <p:spPr>
          <a:xfrm>
            <a:off x="685800" y="1340768"/>
            <a:ext cx="7772400" cy="4755232"/>
          </a:xfrm>
        </p:spPr>
        <p:txBody>
          <a:bodyPr/>
          <a:lstStyle/>
          <a:p>
            <a:pPr marL="514350" indent="-514350">
              <a:buFont typeface="+mj-lt"/>
              <a:buAutoNum type="arabicPeriod"/>
            </a:pPr>
            <a:r>
              <a:rPr lang="fr-CA" sz="2000" dirty="0" smtClean="0"/>
              <a:t>Président </a:t>
            </a:r>
            <a:r>
              <a:rPr lang="fr-CA" sz="2000" dirty="0"/>
              <a:t>international </a:t>
            </a:r>
            <a:endParaRPr lang="fr-CA" sz="2000" dirty="0" smtClean="0"/>
          </a:p>
          <a:p>
            <a:pPr marL="514350" indent="-514350">
              <a:buFont typeface="+mj-lt"/>
              <a:buAutoNum type="arabicPeriod"/>
            </a:pPr>
            <a:r>
              <a:rPr lang="fr-CA" sz="2000" dirty="0" smtClean="0"/>
              <a:t>Immédiat </a:t>
            </a:r>
            <a:r>
              <a:rPr lang="fr-CA" sz="2000" dirty="0" err="1"/>
              <a:t>past</a:t>
            </a:r>
            <a:r>
              <a:rPr lang="fr-CA" sz="2000" dirty="0"/>
              <a:t> président </a:t>
            </a:r>
            <a:r>
              <a:rPr lang="fr-CA" sz="2000" dirty="0" err="1"/>
              <a:t>int</a:t>
            </a:r>
            <a:r>
              <a:rPr lang="fr-CA" sz="2000" dirty="0"/>
              <a:t>. </a:t>
            </a:r>
            <a:endParaRPr lang="fr-CA" sz="2000" dirty="0" smtClean="0"/>
          </a:p>
          <a:p>
            <a:pPr marL="514350" indent="-514350">
              <a:buFont typeface="+mj-lt"/>
              <a:buAutoNum type="arabicPeriod"/>
            </a:pPr>
            <a:r>
              <a:rPr lang="fr-CA" sz="2000" dirty="0" smtClean="0"/>
              <a:t>Vice-présidents </a:t>
            </a:r>
            <a:r>
              <a:rPr lang="fr-CA" sz="2000" dirty="0"/>
              <a:t>internationaux </a:t>
            </a:r>
            <a:endParaRPr lang="fr-CA" sz="2000" dirty="0" smtClean="0"/>
          </a:p>
          <a:p>
            <a:pPr marL="514350" indent="-514350">
              <a:buFont typeface="+mj-lt"/>
              <a:buAutoNum type="arabicPeriod"/>
            </a:pPr>
            <a:r>
              <a:rPr lang="fr-CA" sz="2000" dirty="0" smtClean="0"/>
              <a:t>Directeurs </a:t>
            </a:r>
            <a:r>
              <a:rPr lang="fr-CA" sz="2000" dirty="0"/>
              <a:t>internationaux (a) </a:t>
            </a:r>
            <a:endParaRPr lang="fr-CA" sz="2000" dirty="0" smtClean="0"/>
          </a:p>
          <a:p>
            <a:pPr marL="514350" indent="-514350">
              <a:buFont typeface="+mj-lt"/>
              <a:buAutoNum type="arabicPeriod"/>
            </a:pPr>
            <a:r>
              <a:rPr lang="fr-CA" sz="2000" dirty="0" err="1" smtClean="0"/>
              <a:t>Past</a:t>
            </a:r>
            <a:r>
              <a:rPr lang="fr-CA" sz="2000" dirty="0" smtClean="0"/>
              <a:t>-présidents </a:t>
            </a:r>
            <a:r>
              <a:rPr lang="fr-CA" sz="2000" dirty="0"/>
              <a:t>internationaux (b) </a:t>
            </a:r>
            <a:endParaRPr lang="fr-CA" sz="2000" dirty="0" smtClean="0"/>
          </a:p>
          <a:p>
            <a:pPr marL="514350" indent="-514350">
              <a:buFont typeface="+mj-lt"/>
              <a:buAutoNum type="arabicPeriod"/>
            </a:pPr>
            <a:r>
              <a:rPr lang="fr-CA" sz="2000" dirty="0" err="1" smtClean="0"/>
              <a:t>Past</a:t>
            </a:r>
            <a:r>
              <a:rPr lang="fr-CA" sz="2000" dirty="0" smtClean="0"/>
              <a:t>-directeurs </a:t>
            </a:r>
            <a:r>
              <a:rPr lang="fr-CA" sz="2000" dirty="0"/>
              <a:t>internationaux (c) </a:t>
            </a:r>
            <a:endParaRPr lang="fr-CA" sz="2000" dirty="0" smtClean="0"/>
          </a:p>
          <a:p>
            <a:pPr marL="514350" indent="-514350">
              <a:buFont typeface="+mj-lt"/>
              <a:buAutoNum type="arabicPeriod"/>
            </a:pPr>
            <a:r>
              <a:rPr lang="fr-CA" sz="2000" dirty="0" smtClean="0"/>
              <a:t>Président </a:t>
            </a:r>
            <a:r>
              <a:rPr lang="fr-CA" sz="2000" dirty="0"/>
              <a:t>du conseil des </a:t>
            </a:r>
            <a:r>
              <a:rPr lang="fr-CA" sz="2000" dirty="0" err="1"/>
              <a:t>gouv</a:t>
            </a:r>
            <a:r>
              <a:rPr lang="fr-CA" sz="2000" dirty="0"/>
              <a:t>. (a) </a:t>
            </a:r>
            <a:endParaRPr lang="fr-CA" sz="2000" dirty="0" smtClean="0"/>
          </a:p>
          <a:p>
            <a:pPr marL="514350" indent="-514350">
              <a:buFont typeface="+mj-lt"/>
              <a:buAutoNum type="arabicPeriod"/>
            </a:pPr>
            <a:r>
              <a:rPr lang="fr-CA" sz="2000" dirty="0" smtClean="0"/>
              <a:t>Gouverneurs </a:t>
            </a:r>
            <a:r>
              <a:rPr lang="fr-CA" sz="2000" dirty="0"/>
              <a:t>de district </a:t>
            </a:r>
            <a:endParaRPr lang="fr-CA" sz="2000" dirty="0" smtClean="0"/>
          </a:p>
          <a:p>
            <a:pPr marL="514350" indent="-514350">
              <a:buFont typeface="+mj-lt"/>
              <a:buAutoNum type="arabicPeriod"/>
            </a:pPr>
            <a:r>
              <a:rPr lang="fr-CA" sz="2000" dirty="0" err="1" smtClean="0"/>
              <a:t>Past</a:t>
            </a:r>
            <a:r>
              <a:rPr lang="fr-CA" sz="2000" dirty="0" smtClean="0"/>
              <a:t> </a:t>
            </a:r>
            <a:r>
              <a:rPr lang="fr-CA" sz="2000" dirty="0"/>
              <a:t>président du conseil (a) </a:t>
            </a:r>
            <a:endParaRPr lang="fr-CA" sz="2000" dirty="0" smtClean="0"/>
          </a:p>
          <a:p>
            <a:pPr marL="514350" indent="-514350">
              <a:buFont typeface="+mj-lt"/>
              <a:buAutoNum type="arabicPeriod"/>
            </a:pPr>
            <a:r>
              <a:rPr lang="fr-CA" sz="2000" dirty="0" smtClean="0"/>
              <a:t>Immédiat </a:t>
            </a:r>
            <a:r>
              <a:rPr lang="fr-CA" sz="2000" dirty="0" err="1"/>
              <a:t>past</a:t>
            </a:r>
            <a:r>
              <a:rPr lang="fr-CA" sz="2000" dirty="0"/>
              <a:t> gouverneur (a) </a:t>
            </a:r>
            <a:endParaRPr lang="fr-CA" sz="2000" dirty="0" smtClean="0"/>
          </a:p>
          <a:p>
            <a:pPr marL="514350" indent="-514350">
              <a:buFont typeface="+mj-lt"/>
              <a:buAutoNum type="arabicPeriod"/>
            </a:pPr>
            <a:r>
              <a:rPr lang="fr-CA" sz="2000" dirty="0" smtClean="0"/>
              <a:t>1er </a:t>
            </a:r>
            <a:r>
              <a:rPr lang="fr-CA" sz="2000" dirty="0"/>
              <a:t>vice-gouverneur de district </a:t>
            </a:r>
            <a:endParaRPr lang="fr-CA" sz="2000" dirty="0" smtClean="0"/>
          </a:p>
          <a:p>
            <a:pPr marL="514350" indent="-514350">
              <a:buFont typeface="+mj-lt"/>
              <a:buAutoNum type="arabicPeriod"/>
            </a:pPr>
            <a:r>
              <a:rPr lang="fr-CA" sz="2000" dirty="0" smtClean="0"/>
              <a:t>2e </a:t>
            </a:r>
            <a:r>
              <a:rPr lang="fr-CA" sz="2000" dirty="0"/>
              <a:t>vice-gouverneur de district </a:t>
            </a:r>
            <a:endParaRPr lang="fr-CA" sz="2000" dirty="0" smtClean="0"/>
          </a:p>
          <a:p>
            <a:pPr marL="514350" indent="-514350">
              <a:buFont typeface="+mj-lt"/>
              <a:buAutoNum type="arabicPeriod"/>
            </a:pPr>
            <a:r>
              <a:rPr lang="fr-CA" sz="2000" dirty="0" err="1" smtClean="0"/>
              <a:t>past</a:t>
            </a:r>
            <a:r>
              <a:rPr lang="fr-CA" sz="2000" dirty="0" smtClean="0"/>
              <a:t> </a:t>
            </a:r>
            <a:r>
              <a:rPr lang="fr-CA" sz="2000" dirty="0"/>
              <a:t>gouverneur de district (a) </a:t>
            </a:r>
            <a:endParaRPr lang="fr-CA" sz="2000" dirty="0" smtClean="0"/>
          </a:p>
          <a:p>
            <a:pPr marL="514350" indent="-514350">
              <a:buFont typeface="+mj-lt"/>
              <a:buAutoNum type="arabicPeriod"/>
            </a:pPr>
            <a:r>
              <a:rPr lang="fr-CA" sz="2000" dirty="0" smtClean="0"/>
              <a:t>secrétaires </a:t>
            </a:r>
            <a:r>
              <a:rPr lang="fr-CA" sz="2000" dirty="0"/>
              <a:t>de district multiple (a) </a:t>
            </a:r>
          </a:p>
          <a:p>
            <a:pPr marL="514350" indent="-514350">
              <a:buFont typeface="+mj-lt"/>
              <a:buAutoNum type="arabicPeriod"/>
            </a:pPr>
            <a:endParaRPr lang="fr-CA" dirty="0"/>
          </a:p>
        </p:txBody>
      </p:sp>
    </p:spTree>
    <p:extLst>
      <p:ext uri="{BB962C8B-B14F-4D97-AF65-F5344CB8AC3E}">
        <p14:creationId xmlns:p14="http://schemas.microsoft.com/office/powerpoint/2010/main" val="2989684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659160"/>
          </a:xfrm>
        </p:spPr>
        <p:txBody>
          <a:bodyPr/>
          <a:lstStyle/>
          <a:p>
            <a:r>
              <a:rPr lang="fr-CA" b="1" dirty="0"/>
              <a:t>Ordre de préséance</a:t>
            </a:r>
            <a:endParaRPr lang="fr-CA" dirty="0"/>
          </a:p>
        </p:txBody>
      </p:sp>
      <p:sp>
        <p:nvSpPr>
          <p:cNvPr id="3" name="Espace réservé du contenu 2"/>
          <p:cNvSpPr>
            <a:spLocks noGrp="1"/>
          </p:cNvSpPr>
          <p:nvPr>
            <p:ph idx="1"/>
          </p:nvPr>
        </p:nvSpPr>
        <p:spPr>
          <a:xfrm>
            <a:off x="685800" y="1484784"/>
            <a:ext cx="7772400" cy="4611216"/>
          </a:xfrm>
        </p:spPr>
        <p:txBody>
          <a:bodyPr/>
          <a:lstStyle/>
          <a:p>
            <a:pPr marL="514350" indent="-514350">
              <a:buFont typeface="+mj-lt"/>
              <a:buAutoNum type="arabicPeriod" startAt="15"/>
            </a:pPr>
            <a:r>
              <a:rPr lang="fr-CA" sz="2000" dirty="0" smtClean="0"/>
              <a:t>trésoriers </a:t>
            </a:r>
            <a:r>
              <a:rPr lang="fr-CA" sz="2000" dirty="0"/>
              <a:t>de district </a:t>
            </a:r>
            <a:r>
              <a:rPr lang="fr-CA" sz="2000" dirty="0" smtClean="0"/>
              <a:t>multiple</a:t>
            </a:r>
          </a:p>
          <a:p>
            <a:pPr marL="514350" indent="-514350">
              <a:buFont typeface="+mj-lt"/>
              <a:buAutoNum type="arabicPeriod" startAt="15"/>
            </a:pPr>
            <a:r>
              <a:rPr lang="fr-CA" sz="2000" dirty="0" smtClean="0"/>
              <a:t>secrétaires de district (a)</a:t>
            </a:r>
          </a:p>
          <a:p>
            <a:pPr marL="514350" indent="-514350">
              <a:buFont typeface="+mj-lt"/>
              <a:buAutoNum type="arabicPeriod" startAt="15"/>
            </a:pPr>
            <a:r>
              <a:rPr lang="fr-CA" sz="2000" dirty="0" smtClean="0"/>
              <a:t>trésoriers de district (a)</a:t>
            </a:r>
          </a:p>
          <a:p>
            <a:pPr marL="514350" indent="-514350">
              <a:buFont typeface="+mj-lt"/>
              <a:buAutoNum type="arabicPeriod" startAt="15"/>
            </a:pPr>
            <a:r>
              <a:rPr lang="fr-CA" sz="2000" dirty="0" smtClean="0"/>
              <a:t>président de zone (a)</a:t>
            </a:r>
          </a:p>
          <a:p>
            <a:pPr marL="514350" indent="-514350">
              <a:buFont typeface="+mj-lt"/>
              <a:buAutoNum type="arabicPeriod" startAt="15"/>
            </a:pPr>
            <a:r>
              <a:rPr lang="fr-CA" sz="2000" dirty="0" smtClean="0"/>
              <a:t>président de commission de district et coordonnateurs</a:t>
            </a:r>
          </a:p>
          <a:p>
            <a:pPr marL="514350" indent="-514350">
              <a:buFont typeface="+mj-lt"/>
              <a:buAutoNum type="arabicPeriod" startAt="15"/>
            </a:pPr>
            <a:r>
              <a:rPr lang="fr-CA" sz="2000" dirty="0" smtClean="0"/>
              <a:t>présidents de club (a)</a:t>
            </a:r>
          </a:p>
          <a:p>
            <a:pPr marL="514350" indent="-514350">
              <a:buFont typeface="+mj-lt"/>
              <a:buAutoNum type="arabicPeriod" startAt="15"/>
            </a:pPr>
            <a:r>
              <a:rPr lang="fr-CA" sz="2000" dirty="0" smtClean="0"/>
              <a:t>immédiat </a:t>
            </a:r>
            <a:r>
              <a:rPr lang="fr-CA" sz="2000" dirty="0" err="1" smtClean="0"/>
              <a:t>past</a:t>
            </a:r>
            <a:r>
              <a:rPr lang="fr-CA" sz="2000" dirty="0" smtClean="0"/>
              <a:t> présidents de club (a)</a:t>
            </a:r>
          </a:p>
          <a:p>
            <a:pPr marL="514350" indent="-514350">
              <a:buFont typeface="+mj-lt"/>
              <a:buAutoNum type="arabicPeriod" startAt="15"/>
            </a:pPr>
            <a:r>
              <a:rPr lang="fr-CA" sz="2000" dirty="0" smtClean="0"/>
              <a:t>secrétaires de club (a)</a:t>
            </a:r>
          </a:p>
          <a:p>
            <a:pPr marL="514350" indent="-514350">
              <a:buFont typeface="+mj-lt"/>
              <a:buAutoNum type="arabicPeriod" startAt="15"/>
            </a:pPr>
            <a:r>
              <a:rPr lang="fr-CA" sz="2000" dirty="0" smtClean="0"/>
              <a:t>trésoriers de club (a)</a:t>
            </a:r>
          </a:p>
          <a:p>
            <a:pPr marL="514350" indent="-514350">
              <a:buFont typeface="+mj-lt"/>
              <a:buAutoNum type="arabicPeriod" startAt="15"/>
            </a:pPr>
            <a:r>
              <a:rPr lang="fr-CA" sz="2000" dirty="0" err="1" smtClean="0"/>
              <a:t>past</a:t>
            </a:r>
            <a:r>
              <a:rPr lang="fr-CA" sz="2000" dirty="0" smtClean="0"/>
              <a:t> présidents de club (a)</a:t>
            </a:r>
          </a:p>
          <a:p>
            <a:pPr marL="514350" indent="-514350">
              <a:buFont typeface="+mj-lt"/>
              <a:buAutoNum type="arabicPeriod" startAt="15"/>
            </a:pPr>
            <a:r>
              <a:rPr lang="fr-CA" sz="2000" dirty="0" smtClean="0"/>
              <a:t>secrétaires de district multiple (a)</a:t>
            </a:r>
          </a:p>
          <a:p>
            <a:pPr marL="514350" indent="-514350">
              <a:buFont typeface="+mj-lt"/>
              <a:buAutoNum type="arabicPeriod" startAt="15"/>
            </a:pPr>
            <a:r>
              <a:rPr lang="fr-CA" sz="2000" dirty="0" smtClean="0"/>
              <a:t>trésoriers de district multiple (a)</a:t>
            </a:r>
            <a:endParaRPr lang="fr-CA" sz="2000" dirty="0"/>
          </a:p>
        </p:txBody>
      </p:sp>
    </p:spTree>
    <p:extLst>
      <p:ext uri="{BB962C8B-B14F-4D97-AF65-F5344CB8AC3E}">
        <p14:creationId xmlns:p14="http://schemas.microsoft.com/office/powerpoint/2010/main" val="836220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a:t>Ordre de préséance</a:t>
            </a:r>
            <a:endParaRPr lang="fr-CA" dirty="0"/>
          </a:p>
        </p:txBody>
      </p:sp>
      <p:sp>
        <p:nvSpPr>
          <p:cNvPr id="3" name="Espace réservé du contenu 2"/>
          <p:cNvSpPr>
            <a:spLocks noGrp="1"/>
          </p:cNvSpPr>
          <p:nvPr>
            <p:ph idx="1"/>
          </p:nvPr>
        </p:nvSpPr>
        <p:spPr/>
        <p:txBody>
          <a:bodyPr/>
          <a:lstStyle/>
          <a:p>
            <a:r>
              <a:rPr lang="fr-CA" sz="2800" dirty="0" smtClean="0"/>
              <a:t>Lorsqu’un </a:t>
            </a:r>
            <a:r>
              <a:rPr lang="fr-CA" sz="2800" dirty="0"/>
              <a:t>Lion a plus d’un titre, il doit être honoré pour le titre le plus avancé </a:t>
            </a:r>
            <a:endParaRPr lang="fr-CA" sz="2800" dirty="0" smtClean="0"/>
          </a:p>
          <a:p>
            <a:r>
              <a:rPr lang="fr-CA" sz="2800" dirty="0" smtClean="0"/>
              <a:t>Il </a:t>
            </a:r>
            <a:r>
              <a:rPr lang="fr-CA" sz="2800" dirty="0"/>
              <a:t>est recommandé de valoriser les compagnons Melvin Jones </a:t>
            </a:r>
          </a:p>
          <a:p>
            <a:r>
              <a:rPr lang="fr-CA" sz="2800" dirty="0" smtClean="0"/>
              <a:t>Le </a:t>
            </a:r>
            <a:r>
              <a:rPr lang="fr-CA" sz="2800" dirty="0"/>
              <a:t>dignitaire est un non-Lion il doit être présenté selon le protocole et/ou la coutume locale </a:t>
            </a:r>
          </a:p>
          <a:p>
            <a:endParaRPr lang="fr-CA" dirty="0"/>
          </a:p>
        </p:txBody>
      </p:sp>
    </p:spTree>
    <p:extLst>
      <p:ext uri="{BB962C8B-B14F-4D97-AF65-F5344CB8AC3E}">
        <p14:creationId xmlns:p14="http://schemas.microsoft.com/office/powerpoint/2010/main" val="2510967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4000" b="1" dirty="0"/>
              <a:t>La table d’honneur: composition</a:t>
            </a:r>
          </a:p>
        </p:txBody>
      </p:sp>
      <p:sp>
        <p:nvSpPr>
          <p:cNvPr id="3" name="Espace réservé du contenu 2"/>
          <p:cNvSpPr>
            <a:spLocks noGrp="1"/>
          </p:cNvSpPr>
          <p:nvPr>
            <p:ph idx="1"/>
          </p:nvPr>
        </p:nvSpPr>
        <p:spPr/>
        <p:txBody>
          <a:bodyPr/>
          <a:lstStyle/>
          <a:p>
            <a:r>
              <a:rPr lang="fr-CA" sz="2000" dirty="0" smtClean="0"/>
              <a:t>L'officiel </a:t>
            </a:r>
            <a:r>
              <a:rPr lang="fr-CA" sz="2000" dirty="0"/>
              <a:t>qui préside la réunion doit toujours être assis à la place la plus </a:t>
            </a:r>
            <a:r>
              <a:rPr lang="fr-CA" sz="2000" dirty="0" smtClean="0"/>
              <a:t>centrale ( # 1). </a:t>
            </a:r>
          </a:p>
          <a:p>
            <a:r>
              <a:rPr lang="fr-CA" sz="2000" dirty="0" smtClean="0"/>
              <a:t>Le conférencier d'honneur prend la place numéro deux, puis les autres dignitaires Lions suivant l'ordre protocolaire général. </a:t>
            </a:r>
          </a:p>
          <a:p>
            <a:r>
              <a:rPr lang="fr-CA" sz="2000" dirty="0" smtClean="0"/>
              <a:t>Si </a:t>
            </a:r>
            <a:r>
              <a:rPr lang="fr-CA" sz="2000" dirty="0"/>
              <a:t>possible, il doit y avoir le même nombre de places à droite et à gauche du président de la </a:t>
            </a:r>
            <a:r>
              <a:rPr lang="fr-CA" sz="2000" dirty="0" smtClean="0"/>
              <a:t>réunion. </a:t>
            </a:r>
            <a:endParaRPr lang="fr-CA" sz="2000" dirty="0"/>
          </a:p>
          <a:p>
            <a:r>
              <a:rPr lang="fr-CA" sz="2000" dirty="0"/>
              <a:t>Lorsque les conjoints sont présents, ils doivent s'asseoir à gauche du membre s'il est assis du côté droit de la table, et à sa droite s'il est assis du côté droit de la table. </a:t>
            </a:r>
          </a:p>
          <a:p>
            <a:r>
              <a:rPr lang="fr-CA" sz="2000" dirty="0"/>
              <a:t>Pour la visite du gouverneur, sa conjointe sera à sa droite, mais ne devra pas constituer un bout de table, elle devra avoir quelqu’un à sa droite. </a:t>
            </a:r>
          </a:p>
          <a:p>
            <a:endParaRPr lang="fr-CA" dirty="0"/>
          </a:p>
        </p:txBody>
      </p:sp>
    </p:spTree>
    <p:extLst>
      <p:ext uri="{BB962C8B-B14F-4D97-AF65-F5344CB8AC3E}">
        <p14:creationId xmlns:p14="http://schemas.microsoft.com/office/powerpoint/2010/main" val="234344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3200" b="1" dirty="0"/>
              <a:t>La disposition protocolaire des drapeaux</a:t>
            </a:r>
          </a:p>
        </p:txBody>
      </p:sp>
      <p:sp>
        <p:nvSpPr>
          <p:cNvPr id="3" name="Espace réservé du contenu 2"/>
          <p:cNvSpPr>
            <a:spLocks noGrp="1"/>
          </p:cNvSpPr>
          <p:nvPr>
            <p:ph idx="1"/>
          </p:nvPr>
        </p:nvSpPr>
        <p:spPr/>
        <p:txBody>
          <a:bodyPr/>
          <a:lstStyle/>
          <a:p>
            <a:pPr algn="just"/>
            <a:r>
              <a:rPr lang="fr-CA" dirty="0" smtClean="0"/>
              <a:t>Les </a:t>
            </a:r>
            <a:r>
              <a:rPr lang="fr-CA" dirty="0"/>
              <a:t>drapeaux doivent occuper une place bien à la vue. </a:t>
            </a:r>
            <a:endParaRPr lang="fr-CA" dirty="0" smtClean="0"/>
          </a:p>
          <a:p>
            <a:pPr algn="just"/>
            <a:r>
              <a:rPr lang="fr-CA" dirty="0" smtClean="0"/>
              <a:t>S’il </a:t>
            </a:r>
            <a:r>
              <a:rPr lang="fr-CA" dirty="0"/>
              <a:t>y a trois drapeaux, incluant celui des Lions, il est devenu coutume et acceptable de placer celui-ci au centre avec le </a:t>
            </a:r>
            <a:r>
              <a:rPr lang="fr-CA" dirty="0" smtClean="0"/>
              <a:t>drapeau </a:t>
            </a:r>
            <a:r>
              <a:rPr lang="fr-CA" dirty="0" smtClean="0"/>
              <a:t>canadien </a:t>
            </a:r>
            <a:r>
              <a:rPr lang="fr-CA" dirty="0"/>
              <a:t>à sa gauche(face à l’auditoire) et le troisième à sa droite. </a:t>
            </a:r>
          </a:p>
          <a:p>
            <a:endParaRPr lang="fr-CA" dirty="0"/>
          </a:p>
          <a:p>
            <a:pPr marL="0" indent="0">
              <a:buNone/>
            </a:pPr>
            <a:endParaRPr lang="fr-CA" dirty="0"/>
          </a:p>
        </p:txBody>
      </p:sp>
    </p:spTree>
    <p:extLst>
      <p:ext uri="{BB962C8B-B14F-4D97-AF65-F5344CB8AC3E}">
        <p14:creationId xmlns:p14="http://schemas.microsoft.com/office/powerpoint/2010/main" val="1121290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3200" b="1" dirty="0"/>
              <a:t>La disposition protocolaire des drapeaux</a:t>
            </a:r>
            <a:endParaRPr lang="fr-CA" sz="3200" dirty="0"/>
          </a:p>
        </p:txBody>
      </p:sp>
      <p:sp>
        <p:nvSpPr>
          <p:cNvPr id="3" name="Espace réservé du contenu 2"/>
          <p:cNvSpPr>
            <a:spLocks noGrp="1"/>
          </p:cNvSpPr>
          <p:nvPr>
            <p:ph idx="1"/>
          </p:nvPr>
        </p:nvSpPr>
        <p:spPr/>
        <p:txBody>
          <a:bodyPr/>
          <a:lstStyle/>
          <a:p>
            <a:pPr algn="just"/>
            <a:r>
              <a:rPr lang="fr-CA" dirty="0" smtClean="0"/>
              <a:t>S’il </a:t>
            </a:r>
            <a:r>
              <a:rPr lang="fr-CA" dirty="0"/>
              <a:t>y a trois drapeaux et la bannière Lions, il es suggéré de placer celle-ci au centre avec le drapeau Lions à sa droite (face à l’auditoire) et le drapeau du Canada à sa gauche. Quant au drapeau du Québec il occupera la place à l’</a:t>
            </a:r>
            <a:r>
              <a:rPr lang="fr-CA" dirty="0" err="1"/>
              <a:t>extrème</a:t>
            </a:r>
            <a:r>
              <a:rPr lang="fr-CA" dirty="0"/>
              <a:t> droite quand vous faites face aux drapeaux. </a:t>
            </a:r>
          </a:p>
          <a:p>
            <a:endParaRPr lang="fr-CA" dirty="0"/>
          </a:p>
        </p:txBody>
      </p:sp>
    </p:spTree>
    <p:extLst>
      <p:ext uri="{BB962C8B-B14F-4D97-AF65-F5344CB8AC3E}">
        <p14:creationId xmlns:p14="http://schemas.microsoft.com/office/powerpoint/2010/main" val="3764224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
            </a:r>
            <a:br>
              <a:rPr lang="fr-CA" dirty="0"/>
            </a:br>
            <a:r>
              <a:rPr lang="fr-CA" dirty="0"/>
              <a:t/>
            </a:r>
            <a:br>
              <a:rPr lang="fr-CA" dirty="0"/>
            </a:br>
            <a:r>
              <a:rPr lang="fr-CA" sz="3600" b="1" dirty="0"/>
              <a:t>La table d’honneur : présentation </a:t>
            </a:r>
            <a:r>
              <a:rPr lang="fr-CA" dirty="0"/>
              <a:t/>
            </a:r>
            <a:br>
              <a:rPr lang="fr-CA" dirty="0"/>
            </a:br>
            <a:endParaRPr lang="fr-CA" dirty="0"/>
          </a:p>
        </p:txBody>
      </p:sp>
      <p:sp>
        <p:nvSpPr>
          <p:cNvPr id="3" name="Espace réservé du contenu 2"/>
          <p:cNvSpPr>
            <a:spLocks noGrp="1"/>
          </p:cNvSpPr>
          <p:nvPr>
            <p:ph idx="1"/>
          </p:nvPr>
        </p:nvSpPr>
        <p:spPr/>
        <p:txBody>
          <a:bodyPr/>
          <a:lstStyle/>
          <a:p>
            <a:pPr algn="just"/>
            <a:r>
              <a:rPr lang="fr-CA" sz="2400" dirty="0" smtClean="0"/>
              <a:t>Si </a:t>
            </a:r>
            <a:r>
              <a:rPr lang="fr-CA" sz="2400" dirty="0"/>
              <a:t>le maître de cérémonie est une personne autre que le président de la réunion : coutume locale ou à un bout de la table </a:t>
            </a:r>
          </a:p>
          <a:p>
            <a:pPr algn="just"/>
            <a:r>
              <a:rPr lang="fr-CA" sz="2400" dirty="0" smtClean="0"/>
              <a:t>La </a:t>
            </a:r>
            <a:r>
              <a:rPr lang="fr-CA" sz="2400" dirty="0"/>
              <a:t>présentation des personnes assises à la table d'honneur doit commencer par le président de la réunion </a:t>
            </a:r>
          </a:p>
          <a:p>
            <a:pPr algn="just"/>
            <a:r>
              <a:rPr lang="fr-CA" sz="2400" dirty="0" smtClean="0"/>
              <a:t>Puis </a:t>
            </a:r>
            <a:r>
              <a:rPr lang="fr-CA" sz="2400" dirty="0"/>
              <a:t>continuer à partir de la personne au rang le moins élevé (située au extrémités de la table) jusqu'à la personne au rang le plus élevé (le plus près du président) </a:t>
            </a:r>
          </a:p>
          <a:p>
            <a:pPr algn="just"/>
            <a:r>
              <a:rPr lang="fr-CA" sz="2400" dirty="0" smtClean="0"/>
              <a:t>Lorsque </a:t>
            </a:r>
            <a:r>
              <a:rPr lang="fr-CA" sz="2400" dirty="0"/>
              <a:t>les conjoints sont présents à la table d'honneur, le membre doit être </a:t>
            </a:r>
            <a:r>
              <a:rPr lang="fr-CA" sz="2400" dirty="0" smtClean="0"/>
              <a:t>présenté d’abord</a:t>
            </a:r>
            <a:endParaRPr lang="fr-CA" sz="2400" dirty="0"/>
          </a:p>
          <a:p>
            <a:endParaRPr lang="fr-CA" dirty="0"/>
          </a:p>
        </p:txBody>
      </p:sp>
    </p:spTree>
    <p:extLst>
      <p:ext uri="{BB962C8B-B14F-4D97-AF65-F5344CB8AC3E}">
        <p14:creationId xmlns:p14="http://schemas.microsoft.com/office/powerpoint/2010/main" val="3559767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4000" b="1" dirty="0"/>
              <a:t>La table d’honneur : présentation</a:t>
            </a:r>
            <a:endParaRPr lang="fr-CA" sz="4000" dirty="0"/>
          </a:p>
        </p:txBody>
      </p:sp>
      <p:sp>
        <p:nvSpPr>
          <p:cNvPr id="3" name="Espace réservé du contenu 2"/>
          <p:cNvSpPr>
            <a:spLocks noGrp="1"/>
          </p:cNvSpPr>
          <p:nvPr>
            <p:ph idx="1"/>
          </p:nvPr>
        </p:nvSpPr>
        <p:spPr>
          <a:xfrm>
            <a:off x="685800" y="1556792"/>
            <a:ext cx="7772400" cy="4539208"/>
          </a:xfrm>
        </p:spPr>
        <p:txBody>
          <a:bodyPr/>
          <a:lstStyle/>
          <a:p>
            <a:pPr algn="just"/>
            <a:r>
              <a:rPr lang="fr-CA" sz="2400" dirty="0" smtClean="0"/>
              <a:t>On </a:t>
            </a:r>
            <a:r>
              <a:rPr lang="fr-CA" sz="2400" dirty="0"/>
              <a:t>devrait également saluer un membre de notre club qui est officier du cabinet, tel que le président de zone ou membre du </a:t>
            </a:r>
            <a:r>
              <a:rPr lang="fr-CA" sz="2400" dirty="0" smtClean="0"/>
              <a:t>cabinet, président </a:t>
            </a:r>
            <a:r>
              <a:rPr lang="fr-CA" sz="2400" dirty="0"/>
              <a:t>d’une commission. </a:t>
            </a:r>
          </a:p>
          <a:p>
            <a:pPr algn="just"/>
            <a:r>
              <a:rPr lang="fr-CA" sz="2400" dirty="0" smtClean="0"/>
              <a:t>Les </a:t>
            </a:r>
            <a:r>
              <a:rPr lang="fr-CA" sz="2400" dirty="0"/>
              <a:t>ex-gouverneurs du club, doivent aussi être salués en les nommant et en ajoutant l’année de son gouvernorat. </a:t>
            </a:r>
          </a:p>
          <a:p>
            <a:pPr algn="just"/>
            <a:r>
              <a:rPr lang="fr-CA" sz="2400" dirty="0" smtClean="0"/>
              <a:t>Lorsque </a:t>
            </a:r>
            <a:r>
              <a:rPr lang="fr-CA" sz="2400" dirty="0"/>
              <a:t>le visiteur est un officier du Cabinet, il est de mise de présenter les compagnons « </a:t>
            </a:r>
            <a:r>
              <a:rPr lang="fr-CA" sz="2400" dirty="0" err="1"/>
              <a:t>Melvins</a:t>
            </a:r>
            <a:r>
              <a:rPr lang="fr-CA" sz="2400" dirty="0"/>
              <a:t> Jones». </a:t>
            </a:r>
            <a:endParaRPr lang="fr-CA" dirty="0"/>
          </a:p>
          <a:p>
            <a:pPr algn="just"/>
            <a:r>
              <a:rPr lang="fr-CA" sz="2400" dirty="0"/>
              <a:t>Le chef du protocole demande aux membres de s’identifier à tour de rôle et de donner le titre ou la tâche dont ils sont responsables, lors des réunions officielles d’initiation de nouveaux membres ou de réunions avec des invités de l’extérieur. </a:t>
            </a:r>
          </a:p>
          <a:p>
            <a:endParaRPr lang="fr-CA" dirty="0"/>
          </a:p>
        </p:txBody>
      </p:sp>
    </p:spTree>
    <p:extLst>
      <p:ext uri="{BB962C8B-B14F-4D97-AF65-F5344CB8AC3E}">
        <p14:creationId xmlns:p14="http://schemas.microsoft.com/office/powerpoint/2010/main" val="2841647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0" indent="0">
              <a:buNone/>
            </a:pPr>
            <a:r>
              <a:rPr lang="fr-CA" sz="4000" b="1" dirty="0" smtClean="0"/>
              <a:t>Mot </a:t>
            </a:r>
            <a:r>
              <a:rPr lang="fr-CA" sz="4000" b="1" dirty="0"/>
              <a:t>de bienvenue du président </a:t>
            </a:r>
            <a:endParaRPr lang="fr-CA" sz="4000" b="1" dirty="0"/>
          </a:p>
        </p:txBody>
      </p:sp>
      <p:sp>
        <p:nvSpPr>
          <p:cNvPr id="3" name="Espace réservé du contenu 2"/>
          <p:cNvSpPr>
            <a:spLocks noGrp="1"/>
          </p:cNvSpPr>
          <p:nvPr>
            <p:ph idx="1"/>
          </p:nvPr>
        </p:nvSpPr>
        <p:spPr/>
        <p:txBody>
          <a:bodyPr/>
          <a:lstStyle/>
          <a:p>
            <a:pPr marL="0" indent="0" algn="just">
              <a:buNone/>
            </a:pPr>
            <a:endParaRPr lang="fr-CA" sz="2800" dirty="0" smtClean="0"/>
          </a:p>
          <a:p>
            <a:pPr algn="just"/>
            <a:r>
              <a:rPr lang="fr-CA" sz="2800" dirty="0" smtClean="0"/>
              <a:t>Après la présentation des membres de la table d'honneur, les mots de bienvenue et les remarques du président doivent être brefs. </a:t>
            </a:r>
            <a:endParaRPr lang="fr-CA" dirty="0"/>
          </a:p>
        </p:txBody>
      </p:sp>
    </p:spTree>
    <p:extLst>
      <p:ext uri="{BB962C8B-B14F-4D97-AF65-F5344CB8AC3E}">
        <p14:creationId xmlns:p14="http://schemas.microsoft.com/office/powerpoint/2010/main" val="1129340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L’animation</a:t>
            </a:r>
            <a:endParaRPr lang="fr-CA" dirty="0"/>
          </a:p>
        </p:txBody>
      </p:sp>
      <p:sp>
        <p:nvSpPr>
          <p:cNvPr id="3" name="Espace réservé du contenu 2"/>
          <p:cNvSpPr>
            <a:spLocks noGrp="1"/>
          </p:cNvSpPr>
          <p:nvPr>
            <p:ph idx="1"/>
          </p:nvPr>
        </p:nvSpPr>
        <p:spPr>
          <a:xfrm>
            <a:off x="685800" y="1628800"/>
            <a:ext cx="7772400" cy="4467200"/>
          </a:xfrm>
        </p:spPr>
        <p:txBody>
          <a:bodyPr/>
          <a:lstStyle/>
          <a:p>
            <a:r>
              <a:rPr lang="fr-CA" sz="2400" dirty="0" smtClean="0"/>
              <a:t>La </a:t>
            </a:r>
            <a:r>
              <a:rPr lang="fr-CA" sz="2400" dirty="0"/>
              <a:t>grivoiserie n’a jamais sa place tout comme les attaques personnelles </a:t>
            </a:r>
          </a:p>
          <a:p>
            <a:r>
              <a:rPr lang="fr-CA" sz="2400" dirty="0" smtClean="0"/>
              <a:t>Elle </a:t>
            </a:r>
            <a:r>
              <a:rPr lang="fr-CA" sz="2400" dirty="0"/>
              <a:t>n’a pas une connotation ni politique, ni à la religieuse, ni raciste, ni sexiste. </a:t>
            </a:r>
          </a:p>
          <a:p>
            <a:r>
              <a:rPr lang="fr-CA" sz="2400" dirty="0" smtClean="0"/>
              <a:t>Lors </a:t>
            </a:r>
            <a:r>
              <a:rPr lang="fr-CA" sz="2400" dirty="0"/>
              <a:t>des rencontres mixtes, il faut éviter les farces plates qui peuvent placer les conjointes et conjoints dans une situation délicate. </a:t>
            </a:r>
          </a:p>
          <a:p>
            <a:r>
              <a:rPr lang="fr-CA" sz="2400" dirty="0" smtClean="0"/>
              <a:t>Elle </a:t>
            </a:r>
            <a:r>
              <a:rPr lang="fr-CA" sz="2400" dirty="0"/>
              <a:t>doit plutôt avoir un caractère humoristique. </a:t>
            </a:r>
          </a:p>
          <a:p>
            <a:r>
              <a:rPr lang="fr-CA" sz="2400" dirty="0" smtClean="0"/>
              <a:t>Elle </a:t>
            </a:r>
            <a:r>
              <a:rPr lang="fr-CA" sz="2400" dirty="0"/>
              <a:t>doit être intéressante. </a:t>
            </a:r>
          </a:p>
          <a:p>
            <a:r>
              <a:rPr lang="fr-CA" sz="2400" dirty="0" smtClean="0"/>
              <a:t>Il </a:t>
            </a:r>
            <a:r>
              <a:rPr lang="fr-CA" sz="2400" dirty="0"/>
              <a:t>faut tenter de toucher tous les membres et non seulement quelques-uns. </a:t>
            </a:r>
          </a:p>
          <a:p>
            <a:endParaRPr lang="fr-CA" dirty="0"/>
          </a:p>
        </p:txBody>
      </p:sp>
    </p:spTree>
    <p:extLst>
      <p:ext uri="{BB962C8B-B14F-4D97-AF65-F5344CB8AC3E}">
        <p14:creationId xmlns:p14="http://schemas.microsoft.com/office/powerpoint/2010/main" val="463859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Présentation </a:t>
            </a:r>
            <a:r>
              <a:rPr lang="fr-CA" b="1" dirty="0"/>
              <a:t>des participants </a:t>
            </a:r>
            <a:endParaRPr lang="fr-CA" dirty="0"/>
          </a:p>
        </p:txBody>
      </p:sp>
      <p:sp>
        <p:nvSpPr>
          <p:cNvPr id="4" name="Espace réservé du contenu 3"/>
          <p:cNvSpPr>
            <a:spLocks noGrp="1"/>
          </p:cNvSpPr>
          <p:nvPr>
            <p:ph idx="1"/>
          </p:nvPr>
        </p:nvSpPr>
        <p:spPr/>
        <p:txBody>
          <a:bodyPr/>
          <a:lstStyle/>
          <a:p>
            <a:r>
              <a:rPr lang="fr-CA" dirty="0" smtClean="0"/>
              <a:t>Votre </a:t>
            </a:r>
            <a:r>
              <a:rPr lang="fr-CA" dirty="0"/>
              <a:t>nom </a:t>
            </a:r>
          </a:p>
          <a:p>
            <a:r>
              <a:rPr lang="fr-CA" dirty="0" smtClean="0"/>
              <a:t>Vos </a:t>
            </a:r>
            <a:r>
              <a:rPr lang="fr-CA" dirty="0"/>
              <a:t>fonctions au sein du Club </a:t>
            </a:r>
          </a:p>
          <a:p>
            <a:r>
              <a:rPr lang="fr-CA" dirty="0" smtClean="0"/>
              <a:t>Pourquoi </a:t>
            </a:r>
            <a:r>
              <a:rPr lang="fr-CA" dirty="0"/>
              <a:t>vous vous êtes inscrit? </a:t>
            </a:r>
          </a:p>
          <a:p>
            <a:r>
              <a:rPr lang="fr-CA" dirty="0" smtClean="0"/>
              <a:t>Attentes </a:t>
            </a:r>
            <a:r>
              <a:rPr lang="fr-CA" dirty="0"/>
              <a:t>particulières </a:t>
            </a:r>
          </a:p>
          <a:p>
            <a:endParaRPr lang="fr-CA" dirty="0"/>
          </a:p>
        </p:txBody>
      </p:sp>
    </p:spTree>
    <p:extLst>
      <p:ext uri="{BB962C8B-B14F-4D97-AF65-F5344CB8AC3E}">
        <p14:creationId xmlns:p14="http://schemas.microsoft.com/office/powerpoint/2010/main" val="12175617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803176"/>
          </a:xfrm>
        </p:spPr>
        <p:txBody>
          <a:bodyPr/>
          <a:lstStyle/>
          <a:p>
            <a:r>
              <a:rPr lang="fr-CA" b="1" dirty="0" smtClean="0"/>
              <a:t>Les amendes</a:t>
            </a:r>
            <a:endParaRPr lang="fr-CA" dirty="0"/>
          </a:p>
        </p:txBody>
      </p:sp>
      <p:sp>
        <p:nvSpPr>
          <p:cNvPr id="3" name="Espace réservé du contenu 2"/>
          <p:cNvSpPr>
            <a:spLocks noGrp="1"/>
          </p:cNvSpPr>
          <p:nvPr>
            <p:ph idx="1"/>
          </p:nvPr>
        </p:nvSpPr>
        <p:spPr>
          <a:xfrm>
            <a:off x="685800" y="1412776"/>
            <a:ext cx="7772400" cy="4896544"/>
          </a:xfrm>
        </p:spPr>
        <p:txBody>
          <a:bodyPr/>
          <a:lstStyle/>
          <a:p>
            <a:r>
              <a:rPr lang="fr-CA" sz="2200" dirty="0" smtClean="0"/>
              <a:t>Le </a:t>
            </a:r>
            <a:r>
              <a:rPr lang="fr-CA" sz="2200" dirty="0"/>
              <a:t>coût de l’amende ne doit pas être trop élevé. </a:t>
            </a:r>
          </a:p>
          <a:p>
            <a:r>
              <a:rPr lang="fr-CA" sz="2200" dirty="0" smtClean="0"/>
              <a:t>Les </a:t>
            </a:r>
            <a:r>
              <a:rPr lang="fr-CA" sz="2200" dirty="0"/>
              <a:t>membres et même le président doit payer l’amende imposée. </a:t>
            </a:r>
          </a:p>
          <a:p>
            <a:r>
              <a:rPr lang="fr-CA" sz="2200" dirty="0" smtClean="0"/>
              <a:t>Les </a:t>
            </a:r>
            <a:r>
              <a:rPr lang="fr-CA" sz="2200" dirty="0"/>
              <a:t>invités qui ne sont pas lions, ne doivent pas être taxés d’une amende. </a:t>
            </a:r>
          </a:p>
          <a:p>
            <a:r>
              <a:rPr lang="fr-CA" sz="2200" dirty="0" smtClean="0"/>
              <a:t>L’animateur </a:t>
            </a:r>
            <a:r>
              <a:rPr lang="fr-CA" sz="2200" dirty="0"/>
              <a:t>peut être mis à l’amende seulement à la suite d’une demande </a:t>
            </a:r>
            <a:r>
              <a:rPr lang="fr-CA" sz="2200" dirty="0" smtClean="0"/>
              <a:t>unanime </a:t>
            </a:r>
            <a:r>
              <a:rPr lang="fr-CA" sz="2200" dirty="0"/>
              <a:t>de l’assistance. </a:t>
            </a:r>
          </a:p>
          <a:p>
            <a:r>
              <a:rPr lang="fr-CA" sz="2200" dirty="0" smtClean="0"/>
              <a:t>Il </a:t>
            </a:r>
            <a:r>
              <a:rPr lang="fr-CA" sz="2200" dirty="0"/>
              <a:t>est fortement recommandé de ne pas charger d’amende à un Conférencier invité, aux officiers de district, aux conjointes et aux Conjoints. </a:t>
            </a:r>
          </a:p>
          <a:p>
            <a:r>
              <a:rPr lang="fr-CA" sz="2200" dirty="0" smtClean="0"/>
              <a:t>Note </a:t>
            </a:r>
            <a:r>
              <a:rPr lang="fr-CA" sz="2200" dirty="0"/>
              <a:t>: Si la conjointe ou le conjoint a commis une faute drôle, on peut imposer une amende au membre LIONS qu’elle accompagne. Cette règle peut être établie par le club. </a:t>
            </a:r>
          </a:p>
          <a:p>
            <a:endParaRPr lang="fr-CA" dirty="0"/>
          </a:p>
        </p:txBody>
      </p:sp>
    </p:spTree>
    <p:extLst>
      <p:ext uri="{BB962C8B-B14F-4D97-AF65-F5344CB8AC3E}">
        <p14:creationId xmlns:p14="http://schemas.microsoft.com/office/powerpoint/2010/main" val="2909638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a:t>Les amendes</a:t>
            </a:r>
            <a:endParaRPr lang="fr-CA" dirty="0"/>
          </a:p>
        </p:txBody>
      </p:sp>
      <p:sp>
        <p:nvSpPr>
          <p:cNvPr id="3" name="Espace réservé du contenu 2"/>
          <p:cNvSpPr>
            <a:spLocks noGrp="1"/>
          </p:cNvSpPr>
          <p:nvPr>
            <p:ph idx="1"/>
          </p:nvPr>
        </p:nvSpPr>
        <p:spPr>
          <a:xfrm>
            <a:off x="685800" y="1628800"/>
            <a:ext cx="7772400" cy="4608512"/>
          </a:xfrm>
        </p:spPr>
        <p:txBody>
          <a:bodyPr/>
          <a:lstStyle/>
          <a:p>
            <a:r>
              <a:rPr lang="fr-CA" sz="2800" dirty="0" smtClean="0"/>
              <a:t>Le </a:t>
            </a:r>
            <a:r>
              <a:rPr lang="fr-CA" sz="2800" dirty="0"/>
              <a:t>coût du billet doit être minime. </a:t>
            </a:r>
          </a:p>
          <a:p>
            <a:r>
              <a:rPr lang="fr-CA" sz="2800" dirty="0" smtClean="0"/>
              <a:t>L’argent </a:t>
            </a:r>
            <a:r>
              <a:rPr lang="fr-CA" sz="2800" dirty="0"/>
              <a:t>amassé est versé dans les fonds de l’administration, donc doit provenir des membres et non d’un public </a:t>
            </a:r>
            <a:r>
              <a:rPr lang="fr-CA" sz="2800" dirty="0" smtClean="0"/>
              <a:t>autre.</a:t>
            </a:r>
            <a:endParaRPr lang="fr-CA" sz="2800" dirty="0"/>
          </a:p>
          <a:p>
            <a:r>
              <a:rPr lang="fr-CA" sz="2800" dirty="0" smtClean="0"/>
              <a:t>On </a:t>
            </a:r>
            <a:r>
              <a:rPr lang="fr-CA" sz="2800" dirty="0"/>
              <a:t>ne doit jamais placer un conférencier dans une situation embarrassante en lui offrant d'acheter un billet de tirage </a:t>
            </a:r>
          </a:p>
          <a:p>
            <a:r>
              <a:rPr lang="fr-CA" sz="2800" dirty="0" smtClean="0"/>
              <a:t>Habituellement</a:t>
            </a:r>
            <a:r>
              <a:rPr lang="fr-CA" sz="2800" dirty="0"/>
              <a:t>, on ne vend pas de billets à des invités qui ne sont pas lions, à moins qu'ils insistent pour en acheter. </a:t>
            </a:r>
          </a:p>
        </p:txBody>
      </p:sp>
    </p:spTree>
    <p:extLst>
      <p:ext uri="{BB962C8B-B14F-4D97-AF65-F5344CB8AC3E}">
        <p14:creationId xmlns:p14="http://schemas.microsoft.com/office/powerpoint/2010/main" val="100577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692696"/>
            <a:ext cx="7772400" cy="864096"/>
          </a:xfrm>
        </p:spPr>
        <p:txBody>
          <a:bodyPr/>
          <a:lstStyle/>
          <a:p>
            <a:r>
              <a:rPr lang="fr-CA" dirty="0"/>
              <a:t/>
            </a:r>
            <a:br>
              <a:rPr lang="fr-CA" dirty="0"/>
            </a:br>
            <a:r>
              <a:rPr lang="fr-CA" sz="3200" b="1" dirty="0" smtClean="0"/>
              <a:t>La </a:t>
            </a:r>
            <a:r>
              <a:rPr lang="fr-CA" sz="3200" b="1" dirty="0"/>
              <a:t>visite des officiers du district </a:t>
            </a:r>
            <a:r>
              <a:rPr lang="fr-CA" sz="3200" b="1" dirty="0" smtClean="0"/>
              <a:t/>
            </a:r>
            <a:br>
              <a:rPr lang="fr-CA" sz="3200" b="1" dirty="0" smtClean="0"/>
            </a:br>
            <a:r>
              <a:rPr lang="fr-CA" sz="3200" b="1" dirty="0" smtClean="0"/>
              <a:t>Conseils pratiques</a:t>
            </a:r>
            <a:r>
              <a:rPr lang="fr-CA" sz="3600" dirty="0"/>
              <a:t/>
            </a:r>
            <a:br>
              <a:rPr lang="fr-CA" sz="3600" dirty="0"/>
            </a:br>
            <a:endParaRPr lang="fr-CA" dirty="0"/>
          </a:p>
        </p:txBody>
      </p:sp>
      <p:sp>
        <p:nvSpPr>
          <p:cNvPr id="3" name="Espace réservé du contenu 2"/>
          <p:cNvSpPr>
            <a:spLocks noGrp="1"/>
          </p:cNvSpPr>
          <p:nvPr>
            <p:ph idx="1"/>
          </p:nvPr>
        </p:nvSpPr>
        <p:spPr>
          <a:xfrm>
            <a:off x="685800" y="1700808"/>
            <a:ext cx="7772400" cy="4395192"/>
          </a:xfrm>
        </p:spPr>
        <p:txBody>
          <a:bodyPr/>
          <a:lstStyle/>
          <a:p>
            <a:r>
              <a:rPr lang="fr-CA" sz="2000" dirty="0" smtClean="0"/>
              <a:t>Prévoir </a:t>
            </a:r>
            <a:r>
              <a:rPr lang="fr-CA" sz="2000" dirty="0"/>
              <a:t>suffisamment de temps pour son discours </a:t>
            </a:r>
          </a:p>
          <a:p>
            <a:r>
              <a:rPr lang="fr-CA" sz="2000" dirty="0" smtClean="0"/>
              <a:t>Un </a:t>
            </a:r>
            <a:r>
              <a:rPr lang="fr-CA" sz="2000" dirty="0"/>
              <a:t>seul conférencier par réunion. </a:t>
            </a:r>
          </a:p>
          <a:p>
            <a:r>
              <a:rPr lang="fr-CA" sz="2000" dirty="0" smtClean="0"/>
              <a:t>Le </a:t>
            </a:r>
            <a:r>
              <a:rPr lang="fr-CA" sz="2000" dirty="0"/>
              <a:t>lion président </a:t>
            </a:r>
            <a:r>
              <a:rPr lang="fr-CA" sz="2000" dirty="0" smtClean="0"/>
              <a:t>devrait </a:t>
            </a:r>
            <a:r>
              <a:rPr lang="fr-CA" sz="2000" dirty="0"/>
              <a:t>accueillir le visiteur. </a:t>
            </a:r>
            <a:r>
              <a:rPr lang="fr-CA" sz="2000" dirty="0" smtClean="0"/>
              <a:t> </a:t>
            </a:r>
            <a:endParaRPr lang="fr-CA" sz="2000" dirty="0"/>
          </a:p>
          <a:p>
            <a:r>
              <a:rPr lang="fr-CA" sz="2000" dirty="0" smtClean="0"/>
              <a:t>Un </a:t>
            </a:r>
            <a:r>
              <a:rPr lang="fr-CA" sz="2000" dirty="0"/>
              <a:t>membre, de préférence le président, doit accompagner l’invité d’honneur tout au long de la cérémonie ou de la partie officielle de celle-ci. </a:t>
            </a:r>
          </a:p>
          <a:p>
            <a:r>
              <a:rPr lang="fr-CA" sz="2000" dirty="0" smtClean="0"/>
              <a:t>Il </a:t>
            </a:r>
            <a:r>
              <a:rPr lang="fr-CA" sz="2000" dirty="0"/>
              <a:t>est de mise de faire la présentation, à notre invité, des autres personnes qui formeront la table d’honneur avec lui. </a:t>
            </a:r>
          </a:p>
          <a:p>
            <a:r>
              <a:rPr lang="fr-CA" sz="2000" dirty="0" smtClean="0"/>
              <a:t>La </a:t>
            </a:r>
            <a:r>
              <a:rPr lang="fr-CA" sz="2000" dirty="0"/>
              <a:t>biographie de l’invité et tous les autres renseignements doivent être obtenus avant sa visite, afin de bien présenter cet invité à l’auditoire. </a:t>
            </a:r>
          </a:p>
          <a:p>
            <a:r>
              <a:rPr lang="fr-CA" sz="2000" dirty="0" smtClean="0"/>
              <a:t>Il </a:t>
            </a:r>
            <a:r>
              <a:rPr lang="fr-CA" sz="2000" dirty="0"/>
              <a:t>n’est pas nécessaire de lire intégralement le CV fourni, la délicatesse serait d’en parler avec l’invité. </a:t>
            </a:r>
          </a:p>
          <a:p>
            <a:endParaRPr lang="fr-CA" dirty="0"/>
          </a:p>
        </p:txBody>
      </p:sp>
    </p:spTree>
    <p:extLst>
      <p:ext uri="{BB962C8B-B14F-4D97-AF65-F5344CB8AC3E}">
        <p14:creationId xmlns:p14="http://schemas.microsoft.com/office/powerpoint/2010/main" val="867562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3200" b="1" dirty="0"/>
              <a:t>La visite des officiers du district </a:t>
            </a:r>
            <a:br>
              <a:rPr lang="fr-CA" sz="3200" b="1" dirty="0"/>
            </a:br>
            <a:r>
              <a:rPr lang="fr-CA" sz="3200" b="1" dirty="0"/>
              <a:t>Conseils pratiques</a:t>
            </a:r>
            <a:endParaRPr lang="fr-CA" sz="3200" dirty="0"/>
          </a:p>
        </p:txBody>
      </p:sp>
      <p:sp>
        <p:nvSpPr>
          <p:cNvPr id="3" name="Espace réservé du contenu 2"/>
          <p:cNvSpPr>
            <a:spLocks noGrp="1"/>
          </p:cNvSpPr>
          <p:nvPr>
            <p:ph idx="1"/>
          </p:nvPr>
        </p:nvSpPr>
        <p:spPr>
          <a:xfrm>
            <a:off x="685800" y="1628800"/>
            <a:ext cx="7772400" cy="4467200"/>
          </a:xfrm>
        </p:spPr>
        <p:txBody>
          <a:bodyPr/>
          <a:lstStyle/>
          <a:p>
            <a:r>
              <a:rPr lang="fr-CA" sz="2400" dirty="0" smtClean="0"/>
              <a:t>Un </a:t>
            </a:r>
            <a:r>
              <a:rPr lang="fr-CA" sz="2400" dirty="0"/>
              <a:t>lion, officier ou membre, doit être désigné à l’avance pour présenter et exprimer les remerciements du club, à l’invité d’honneur </a:t>
            </a:r>
          </a:p>
          <a:p>
            <a:r>
              <a:rPr lang="fr-CA" sz="2400" dirty="0" smtClean="0"/>
              <a:t>Si </a:t>
            </a:r>
            <a:r>
              <a:rPr lang="fr-CA" sz="2400" dirty="0"/>
              <a:t>une nouvelle qui le concerne est publiée dans un journal local, il est fortement suggéré de lui en faire parvenir un exemplaire. </a:t>
            </a:r>
          </a:p>
          <a:p>
            <a:r>
              <a:rPr lang="fr-CA" sz="2400" dirty="0" smtClean="0"/>
              <a:t>Quant </a:t>
            </a:r>
            <a:r>
              <a:rPr lang="fr-CA" sz="2400" dirty="0"/>
              <a:t>un invité vient de l'extérieur, il serait convenable que l'itinéraire de l'endroit du souper soit fourni à l'invité avant qu'il n'arrive. </a:t>
            </a:r>
          </a:p>
          <a:p>
            <a:r>
              <a:rPr lang="fr-CA" sz="2400" dirty="0" smtClean="0"/>
              <a:t>Il </a:t>
            </a:r>
            <a:r>
              <a:rPr lang="fr-CA" sz="2400" dirty="0"/>
              <a:t>serait à propos d'indiquer à l'avance au conférencier ou à l'invité d'honneur la tenue vestimentaire (veste ou non) ou s'il s'agit d'un autre genre d'activité. </a:t>
            </a:r>
          </a:p>
          <a:p>
            <a:endParaRPr lang="fr-CA" dirty="0"/>
          </a:p>
        </p:txBody>
      </p:sp>
    </p:spTree>
    <p:extLst>
      <p:ext uri="{BB962C8B-B14F-4D97-AF65-F5344CB8AC3E}">
        <p14:creationId xmlns:p14="http://schemas.microsoft.com/office/powerpoint/2010/main" val="4040953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731168"/>
          </a:xfrm>
        </p:spPr>
        <p:txBody>
          <a:bodyPr/>
          <a:lstStyle/>
          <a:p>
            <a:r>
              <a:rPr lang="fr-CA" sz="4000" dirty="0"/>
              <a:t/>
            </a:r>
            <a:br>
              <a:rPr lang="fr-CA" sz="4000" dirty="0"/>
            </a:br>
            <a:r>
              <a:rPr lang="fr-CA" sz="4000" b="1" dirty="0" smtClean="0"/>
              <a:t>Les </a:t>
            </a:r>
            <a:r>
              <a:rPr lang="fr-CA" sz="4000" b="1" dirty="0"/>
              <a:t>membres et le protocole </a:t>
            </a:r>
            <a:r>
              <a:rPr lang="fr-CA" sz="4000" b="1" dirty="0" smtClean="0"/>
              <a:t> </a:t>
            </a:r>
            <a:r>
              <a:rPr lang="fr-CA" dirty="0"/>
              <a:t/>
            </a:r>
            <a:br>
              <a:rPr lang="fr-CA" dirty="0"/>
            </a:br>
            <a:endParaRPr lang="fr-CA" dirty="0"/>
          </a:p>
        </p:txBody>
      </p:sp>
      <p:sp>
        <p:nvSpPr>
          <p:cNvPr id="3" name="Espace réservé du contenu 2"/>
          <p:cNvSpPr>
            <a:spLocks noGrp="1"/>
          </p:cNvSpPr>
          <p:nvPr>
            <p:ph idx="1"/>
          </p:nvPr>
        </p:nvSpPr>
        <p:spPr>
          <a:xfrm>
            <a:off x="685800" y="1268760"/>
            <a:ext cx="7772400" cy="4827240"/>
          </a:xfrm>
        </p:spPr>
        <p:txBody>
          <a:bodyPr/>
          <a:lstStyle/>
          <a:p>
            <a:pPr marL="0" indent="0">
              <a:buNone/>
            </a:pPr>
            <a:r>
              <a:rPr lang="fr-CA" sz="2800" b="1" dirty="0" smtClean="0"/>
              <a:t>Le </a:t>
            </a:r>
            <a:r>
              <a:rPr lang="fr-CA" sz="2800" b="1" dirty="0"/>
              <a:t>chef de protocole doit voir à ce que les énoncés ci-dessous soient respectés</a:t>
            </a:r>
            <a:r>
              <a:rPr lang="fr-CA" sz="2800" b="1" dirty="0" smtClean="0"/>
              <a:t>.</a:t>
            </a:r>
            <a:endParaRPr lang="fr-CA" sz="2800" b="1" dirty="0"/>
          </a:p>
          <a:p>
            <a:r>
              <a:rPr lang="fr-CA" sz="2400" dirty="0" smtClean="0"/>
              <a:t>On </a:t>
            </a:r>
            <a:r>
              <a:rPr lang="fr-CA" sz="2400" dirty="0"/>
              <a:t>n’interpelle pas une personne de la table d’honneur </a:t>
            </a:r>
          </a:p>
          <a:p>
            <a:r>
              <a:rPr lang="fr-CA" sz="2400" dirty="0" smtClean="0"/>
              <a:t>On </a:t>
            </a:r>
            <a:r>
              <a:rPr lang="fr-CA" sz="2400" dirty="0"/>
              <a:t>s’abstient des farces désobligeantes ou blessantes </a:t>
            </a:r>
          </a:p>
          <a:p>
            <a:r>
              <a:rPr lang="fr-CA" sz="2400" dirty="0" smtClean="0"/>
              <a:t>On </a:t>
            </a:r>
            <a:r>
              <a:rPr lang="fr-CA" sz="2400" dirty="0"/>
              <a:t>demeure respectueux pour l’invocation et le chant LIONS </a:t>
            </a:r>
            <a:endParaRPr lang="fr-CA" sz="2400" dirty="0" smtClean="0"/>
          </a:p>
          <a:p>
            <a:r>
              <a:rPr lang="fr-CA" sz="2400" dirty="0" smtClean="0"/>
              <a:t>Pour </a:t>
            </a:r>
            <a:r>
              <a:rPr lang="fr-CA" sz="2400" dirty="0"/>
              <a:t>parler à l’ensemble du groupe, on doit demander le droit de parole au président ou à l’animateur selon le cas. </a:t>
            </a:r>
          </a:p>
          <a:p>
            <a:r>
              <a:rPr lang="fr-CA" sz="2400" dirty="0" smtClean="0"/>
              <a:t>Il </a:t>
            </a:r>
            <a:r>
              <a:rPr lang="fr-CA" sz="2400" dirty="0"/>
              <a:t>est impoli d’arriver en retard à une rencontre tout comme partir avant la fin de la rencontre. </a:t>
            </a:r>
          </a:p>
          <a:p>
            <a:pPr marL="0" indent="0">
              <a:buNone/>
            </a:pPr>
            <a:endParaRPr lang="fr-CA" dirty="0"/>
          </a:p>
        </p:txBody>
      </p:sp>
    </p:spTree>
    <p:extLst>
      <p:ext uri="{BB962C8B-B14F-4D97-AF65-F5344CB8AC3E}">
        <p14:creationId xmlns:p14="http://schemas.microsoft.com/office/powerpoint/2010/main" val="4071838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443136"/>
          </a:xfrm>
        </p:spPr>
        <p:txBody>
          <a:bodyPr/>
          <a:lstStyle/>
          <a:p>
            <a:r>
              <a:rPr lang="fr-CA" dirty="0"/>
              <a:t/>
            </a:r>
            <a:br>
              <a:rPr lang="fr-CA" dirty="0"/>
            </a:br>
            <a:r>
              <a:rPr lang="fr-CA" dirty="0" smtClean="0"/>
              <a:t/>
            </a:r>
            <a:br>
              <a:rPr lang="fr-CA" dirty="0" smtClean="0"/>
            </a:br>
            <a:r>
              <a:rPr lang="fr-CA" b="1" dirty="0" smtClean="0"/>
              <a:t>L’intronisation</a:t>
            </a:r>
            <a:r>
              <a:rPr lang="fr-CA" b="1" dirty="0"/>
              <a:t/>
            </a:r>
            <a:br>
              <a:rPr lang="fr-CA" b="1" dirty="0"/>
            </a:br>
            <a:endParaRPr lang="fr-CA" b="1" dirty="0"/>
          </a:p>
        </p:txBody>
      </p:sp>
      <p:sp>
        <p:nvSpPr>
          <p:cNvPr id="3" name="Espace réservé du contenu 2"/>
          <p:cNvSpPr>
            <a:spLocks noGrp="1"/>
          </p:cNvSpPr>
          <p:nvPr>
            <p:ph idx="1"/>
          </p:nvPr>
        </p:nvSpPr>
        <p:spPr>
          <a:xfrm>
            <a:off x="685800" y="1556792"/>
            <a:ext cx="7772400" cy="4539208"/>
          </a:xfrm>
        </p:spPr>
        <p:txBody>
          <a:bodyPr/>
          <a:lstStyle/>
          <a:p>
            <a:r>
              <a:rPr lang="fr-CA" sz="2000" dirty="0" smtClean="0"/>
              <a:t>Préparer </a:t>
            </a:r>
            <a:r>
              <a:rPr lang="fr-CA" sz="2000" dirty="0"/>
              <a:t>avec le président, cette cérémonie importante </a:t>
            </a:r>
          </a:p>
          <a:p>
            <a:r>
              <a:rPr lang="fr-CA" sz="2000" dirty="0" smtClean="0"/>
              <a:t>Avoir </a:t>
            </a:r>
            <a:r>
              <a:rPr lang="fr-CA" sz="2000" dirty="0"/>
              <a:t>des copies du texte de l’international utilisée lors de la cérémonie </a:t>
            </a:r>
          </a:p>
          <a:p>
            <a:r>
              <a:rPr lang="fr-CA" sz="2000" dirty="0" smtClean="0"/>
              <a:t>Prévoir </a:t>
            </a:r>
            <a:r>
              <a:rPr lang="fr-CA" sz="2000" dirty="0"/>
              <a:t>le Kit du nouveau membre (bouton LIONS + documentation), sous la responsabilité du président des effectifs appuyé par le secrétaire. </a:t>
            </a:r>
          </a:p>
          <a:p>
            <a:r>
              <a:rPr lang="fr-CA" sz="2000" dirty="0" smtClean="0"/>
              <a:t>Voir </a:t>
            </a:r>
            <a:r>
              <a:rPr lang="fr-CA" sz="2000" dirty="0"/>
              <a:t>au respect de l’horaire, du déroulement et le sérieux de la cérémonie </a:t>
            </a:r>
          </a:p>
          <a:p>
            <a:r>
              <a:rPr lang="fr-CA" sz="2000" dirty="0" smtClean="0"/>
              <a:t>Peut </a:t>
            </a:r>
            <a:r>
              <a:rPr lang="fr-CA" sz="2000" dirty="0"/>
              <a:t>se vivre dans l’intimité (membres seulement) ou dans une soirée mixte. C’est l’autonomie du club. </a:t>
            </a:r>
          </a:p>
          <a:p>
            <a:r>
              <a:rPr lang="fr-CA" sz="2000" dirty="0" smtClean="0"/>
              <a:t>Elle </a:t>
            </a:r>
            <a:r>
              <a:rPr lang="fr-CA" sz="2000" dirty="0"/>
              <a:t>peut être faite par : gouverneur, vice-gouverneur, présidence de zone, ex-gouverneur, un ex-vice-gouverneur, ex-présidence de zone, officier du district, présidence du club, ex-présidence. </a:t>
            </a:r>
          </a:p>
          <a:p>
            <a:endParaRPr lang="fr-CA" dirty="0"/>
          </a:p>
        </p:txBody>
      </p:sp>
    </p:spTree>
    <p:extLst>
      <p:ext uri="{BB962C8B-B14F-4D97-AF65-F5344CB8AC3E}">
        <p14:creationId xmlns:p14="http://schemas.microsoft.com/office/powerpoint/2010/main" val="2475004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947192"/>
          </a:xfrm>
        </p:spPr>
        <p:txBody>
          <a:bodyPr/>
          <a:lstStyle/>
          <a:p>
            <a:r>
              <a:rPr lang="fr-CA" dirty="0"/>
              <a:t/>
            </a:r>
            <a:br>
              <a:rPr lang="fr-CA" dirty="0"/>
            </a:br>
            <a:r>
              <a:rPr lang="fr-CA" sz="3600" b="1" dirty="0" smtClean="0"/>
              <a:t>Cérémonie </a:t>
            </a:r>
            <a:r>
              <a:rPr lang="fr-CA" sz="3600" b="1" dirty="0"/>
              <a:t>de passation des pouvoirs </a:t>
            </a:r>
            <a:r>
              <a:rPr lang="fr-CA" dirty="0"/>
              <a:t/>
            </a:r>
            <a:br>
              <a:rPr lang="fr-CA" dirty="0"/>
            </a:br>
            <a:endParaRPr lang="fr-CA" dirty="0"/>
          </a:p>
        </p:txBody>
      </p:sp>
      <p:sp>
        <p:nvSpPr>
          <p:cNvPr id="3" name="Espace réservé du contenu 2"/>
          <p:cNvSpPr>
            <a:spLocks noGrp="1"/>
          </p:cNvSpPr>
          <p:nvPr>
            <p:ph idx="1"/>
          </p:nvPr>
        </p:nvSpPr>
        <p:spPr>
          <a:xfrm>
            <a:off x="685800" y="1556792"/>
            <a:ext cx="7772400" cy="4539208"/>
          </a:xfrm>
        </p:spPr>
        <p:txBody>
          <a:bodyPr/>
          <a:lstStyle/>
          <a:p>
            <a:r>
              <a:rPr lang="fr-CA" sz="2400" dirty="0" smtClean="0"/>
              <a:t>Avec </a:t>
            </a:r>
            <a:r>
              <a:rPr lang="fr-CA" sz="2400" dirty="0"/>
              <a:t>la cérémonie d'intronisation d'un nouveau membre, il s'agit là de la soirée la plus protocolaire de </a:t>
            </a:r>
            <a:r>
              <a:rPr lang="fr-CA" sz="2400" dirty="0" smtClean="0"/>
              <a:t>l'année.</a:t>
            </a:r>
          </a:p>
          <a:p>
            <a:r>
              <a:rPr lang="fr-CA" sz="2400" dirty="0" smtClean="0"/>
              <a:t>Il </a:t>
            </a:r>
            <a:r>
              <a:rPr lang="fr-CA" sz="2400" dirty="0"/>
              <a:t>convient de lui donner toute l’importance qu'elle </a:t>
            </a:r>
            <a:r>
              <a:rPr lang="fr-CA" sz="2400" dirty="0" smtClean="0"/>
              <a:t>a. </a:t>
            </a:r>
            <a:endParaRPr lang="fr-CA" sz="2400" dirty="0"/>
          </a:p>
          <a:p>
            <a:r>
              <a:rPr lang="fr-CA" sz="2400" dirty="0" smtClean="0"/>
              <a:t>Il </a:t>
            </a:r>
            <a:r>
              <a:rPr lang="fr-CA" sz="2400" dirty="0"/>
              <a:t>est important que chacun connaisse son rôle à </a:t>
            </a:r>
            <a:r>
              <a:rPr lang="fr-CA" sz="2400" dirty="0" smtClean="0"/>
              <a:t>l'avance. </a:t>
            </a:r>
            <a:endParaRPr lang="fr-CA" sz="2400" dirty="0"/>
          </a:p>
          <a:p>
            <a:r>
              <a:rPr lang="fr-CA" sz="2400" dirty="0" smtClean="0"/>
              <a:t>Si </a:t>
            </a:r>
            <a:r>
              <a:rPr lang="fr-CA" sz="2400" dirty="0"/>
              <a:t>les circonstances le permettent, la personne qui procédera </a:t>
            </a:r>
            <a:r>
              <a:rPr lang="fr-CA" sz="2400" dirty="0" smtClean="0"/>
              <a:t>à </a:t>
            </a:r>
            <a:r>
              <a:rPr lang="fr-CA" sz="2400" dirty="0"/>
              <a:t>la passation des pouvoirs pourrait être une des personnes dans l'ordre suivant : gouverneur, vice-gouverneur, président de zone, ex-gouverneur, </a:t>
            </a:r>
            <a:r>
              <a:rPr lang="fr-CA" sz="2400" dirty="0" err="1"/>
              <a:t>past</a:t>
            </a:r>
            <a:r>
              <a:rPr lang="fr-CA" sz="2400" dirty="0"/>
              <a:t> vice-</a:t>
            </a:r>
            <a:r>
              <a:rPr lang="fr-CA" sz="2400" dirty="0" err="1"/>
              <a:t>gouvemeur</a:t>
            </a:r>
            <a:r>
              <a:rPr lang="fr-CA" sz="2400" dirty="0"/>
              <a:t>, </a:t>
            </a:r>
            <a:r>
              <a:rPr lang="fr-CA" sz="2400" dirty="0" err="1"/>
              <a:t>past</a:t>
            </a:r>
            <a:r>
              <a:rPr lang="fr-CA" sz="2400" dirty="0"/>
              <a:t>-président de zone, officier du district, président du club et </a:t>
            </a:r>
            <a:r>
              <a:rPr lang="fr-CA" sz="2400" dirty="0" err="1"/>
              <a:t>past</a:t>
            </a:r>
            <a:r>
              <a:rPr lang="fr-CA" sz="2400" dirty="0"/>
              <a:t>-président. </a:t>
            </a:r>
          </a:p>
        </p:txBody>
      </p:sp>
    </p:spTree>
    <p:extLst>
      <p:ext uri="{BB962C8B-B14F-4D97-AF65-F5344CB8AC3E}">
        <p14:creationId xmlns:p14="http://schemas.microsoft.com/office/powerpoint/2010/main" val="4085628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
            </a:r>
            <a:br>
              <a:rPr lang="fr-CA" dirty="0"/>
            </a:br>
            <a:r>
              <a:rPr lang="fr-CA" dirty="0"/>
              <a:t/>
            </a:r>
            <a:br>
              <a:rPr lang="fr-CA" dirty="0"/>
            </a:br>
            <a:r>
              <a:rPr lang="fr-CA" dirty="0" smtClean="0"/>
              <a:t/>
            </a:r>
            <a:br>
              <a:rPr lang="fr-CA" dirty="0" smtClean="0"/>
            </a:br>
            <a:r>
              <a:rPr lang="fr-CA" dirty="0"/>
              <a:t/>
            </a:r>
            <a:br>
              <a:rPr lang="fr-CA" dirty="0"/>
            </a:br>
            <a:r>
              <a:rPr lang="fr-CA" dirty="0" smtClean="0"/>
              <a:t/>
            </a:r>
            <a:br>
              <a:rPr lang="fr-CA" dirty="0" smtClean="0"/>
            </a:br>
            <a:r>
              <a:rPr lang="fr-CA" dirty="0"/>
              <a:t/>
            </a:r>
            <a:br>
              <a:rPr lang="fr-CA" dirty="0"/>
            </a:br>
            <a:r>
              <a:rPr lang="fr-CA" dirty="0" smtClean="0"/>
              <a:t>Décès </a:t>
            </a:r>
            <a:r>
              <a:rPr lang="fr-CA" dirty="0"/>
              <a:t>d’un membre Lions ou d’un membre de sa famille </a:t>
            </a:r>
            <a:br>
              <a:rPr lang="fr-CA" dirty="0"/>
            </a:br>
            <a:endParaRPr lang="fr-CA" dirty="0"/>
          </a:p>
        </p:txBody>
      </p:sp>
    </p:spTree>
    <p:extLst>
      <p:ext uri="{BB962C8B-B14F-4D97-AF65-F5344CB8AC3E}">
        <p14:creationId xmlns:p14="http://schemas.microsoft.com/office/powerpoint/2010/main" val="2362695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Commentaires</a:t>
            </a:r>
            <a:endParaRPr lang="fr-CA"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865" y="2420888"/>
            <a:ext cx="7250269" cy="3055338"/>
          </a:xfrm>
          <a:prstGeom prst="rect">
            <a:avLst/>
          </a:prstGeom>
        </p:spPr>
      </p:pic>
    </p:spTree>
    <p:extLst>
      <p:ext uri="{BB962C8B-B14F-4D97-AF65-F5344CB8AC3E}">
        <p14:creationId xmlns:p14="http://schemas.microsoft.com/office/powerpoint/2010/main" val="3524028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 </a:t>
            </a:r>
            <a:r>
              <a:rPr lang="fr-CA" b="1" dirty="0"/>
              <a:t>Protocole </a:t>
            </a:r>
            <a:endParaRPr lang="fr-CA" dirty="0"/>
          </a:p>
        </p:txBody>
      </p:sp>
      <p:sp>
        <p:nvSpPr>
          <p:cNvPr id="3" name="Espace réservé du contenu 2"/>
          <p:cNvSpPr>
            <a:spLocks noGrp="1"/>
          </p:cNvSpPr>
          <p:nvPr>
            <p:ph idx="1"/>
          </p:nvPr>
        </p:nvSpPr>
        <p:spPr>
          <a:xfrm>
            <a:off x="685800" y="1556792"/>
            <a:ext cx="7772400" cy="4752528"/>
          </a:xfrm>
        </p:spPr>
        <p:txBody>
          <a:bodyPr/>
          <a:lstStyle/>
          <a:p>
            <a:r>
              <a:rPr lang="fr-CA" dirty="0" smtClean="0"/>
              <a:t>C’est </a:t>
            </a:r>
            <a:r>
              <a:rPr lang="fr-CA" dirty="0"/>
              <a:t>quoi ? </a:t>
            </a:r>
          </a:p>
          <a:p>
            <a:r>
              <a:rPr lang="fr-CA" dirty="0" smtClean="0"/>
              <a:t>Le </a:t>
            </a:r>
            <a:r>
              <a:rPr lang="fr-CA" dirty="0"/>
              <a:t>chef du protocole c’est qui ? </a:t>
            </a:r>
          </a:p>
          <a:p>
            <a:r>
              <a:rPr lang="fr-CA" dirty="0" smtClean="0"/>
              <a:t>Rôle </a:t>
            </a:r>
            <a:r>
              <a:rPr lang="fr-CA" dirty="0"/>
              <a:t>du chef de protocole </a:t>
            </a:r>
          </a:p>
          <a:p>
            <a:r>
              <a:rPr lang="fr-CA" dirty="0" smtClean="0"/>
              <a:t>Les </a:t>
            </a:r>
            <a:r>
              <a:rPr lang="fr-CA" dirty="0"/>
              <a:t>membres et le protocole </a:t>
            </a:r>
          </a:p>
          <a:p>
            <a:r>
              <a:rPr lang="fr-CA" dirty="0" smtClean="0"/>
              <a:t>Ordre </a:t>
            </a:r>
            <a:r>
              <a:rPr lang="fr-CA" dirty="0"/>
              <a:t>de préséance </a:t>
            </a:r>
          </a:p>
          <a:p>
            <a:r>
              <a:rPr lang="fr-CA" dirty="0" smtClean="0"/>
              <a:t>La </a:t>
            </a:r>
            <a:r>
              <a:rPr lang="fr-CA" dirty="0"/>
              <a:t>table d’honneur : Composition </a:t>
            </a:r>
          </a:p>
          <a:p>
            <a:r>
              <a:rPr lang="fr-CA" dirty="0" smtClean="0"/>
              <a:t>La </a:t>
            </a:r>
            <a:r>
              <a:rPr lang="fr-CA" dirty="0"/>
              <a:t>position protocolaire des drapeaux </a:t>
            </a:r>
          </a:p>
          <a:p>
            <a:pPr marL="0" indent="0">
              <a:buNone/>
            </a:pPr>
            <a:endParaRPr lang="fr-CA" dirty="0"/>
          </a:p>
        </p:txBody>
      </p:sp>
    </p:spTree>
    <p:extLst>
      <p:ext uri="{BB962C8B-B14F-4D97-AF65-F5344CB8AC3E}">
        <p14:creationId xmlns:p14="http://schemas.microsoft.com/office/powerpoint/2010/main" val="1905853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a:t>Le Protocole </a:t>
            </a:r>
            <a:endParaRPr lang="fr-CA" dirty="0"/>
          </a:p>
        </p:txBody>
      </p:sp>
      <p:sp>
        <p:nvSpPr>
          <p:cNvPr id="3" name="Espace réservé du contenu 2"/>
          <p:cNvSpPr>
            <a:spLocks noGrp="1"/>
          </p:cNvSpPr>
          <p:nvPr>
            <p:ph idx="1"/>
          </p:nvPr>
        </p:nvSpPr>
        <p:spPr/>
        <p:txBody>
          <a:bodyPr/>
          <a:lstStyle/>
          <a:p>
            <a:r>
              <a:rPr lang="fr-CA" sz="2800" dirty="0"/>
              <a:t>La table d’honneur : Présentation </a:t>
            </a:r>
            <a:endParaRPr lang="fr-CA" sz="2800" dirty="0" smtClean="0"/>
          </a:p>
          <a:p>
            <a:r>
              <a:rPr lang="fr-CA" sz="2800" dirty="0" smtClean="0"/>
              <a:t>L’animation </a:t>
            </a:r>
            <a:r>
              <a:rPr lang="fr-CA" sz="2800" dirty="0"/>
              <a:t>- les amendes - les tirages </a:t>
            </a:r>
          </a:p>
          <a:p>
            <a:r>
              <a:rPr lang="fr-CA" sz="2800" dirty="0" smtClean="0"/>
              <a:t>La </a:t>
            </a:r>
            <a:r>
              <a:rPr lang="fr-CA" sz="2800" dirty="0"/>
              <a:t>visite des officiers du district </a:t>
            </a:r>
          </a:p>
          <a:p>
            <a:r>
              <a:rPr lang="fr-CA" sz="2800" dirty="0" smtClean="0"/>
              <a:t>Les </a:t>
            </a:r>
            <a:r>
              <a:rPr lang="fr-CA" sz="2800" dirty="0"/>
              <a:t>membres et le protocole </a:t>
            </a:r>
          </a:p>
          <a:p>
            <a:r>
              <a:rPr lang="fr-CA" sz="2800" dirty="0" smtClean="0"/>
              <a:t>L’intronisation </a:t>
            </a:r>
            <a:r>
              <a:rPr lang="fr-CA" sz="2800" dirty="0"/>
              <a:t>/ </a:t>
            </a:r>
            <a:r>
              <a:rPr lang="fr-CA" sz="2800" dirty="0" smtClean="0"/>
              <a:t>l’initiation</a:t>
            </a:r>
          </a:p>
          <a:p>
            <a:r>
              <a:rPr lang="fr-CA" sz="2800" dirty="0" smtClean="0"/>
              <a:t>Cérémonie </a:t>
            </a:r>
            <a:r>
              <a:rPr lang="fr-CA" sz="2800" dirty="0"/>
              <a:t>de passation des pouvoirs </a:t>
            </a:r>
          </a:p>
          <a:p>
            <a:r>
              <a:rPr lang="fr-CA" sz="2800" dirty="0" smtClean="0"/>
              <a:t>Décès </a:t>
            </a:r>
            <a:r>
              <a:rPr lang="fr-CA" sz="2800" dirty="0"/>
              <a:t>de membre </a:t>
            </a:r>
          </a:p>
          <a:p>
            <a:r>
              <a:rPr lang="fr-CA" sz="2800" dirty="0" smtClean="0"/>
              <a:t> Le </a:t>
            </a:r>
            <a:r>
              <a:rPr lang="fr-CA" sz="2800" dirty="0"/>
              <a:t>protocole et le congrès </a:t>
            </a:r>
          </a:p>
          <a:p>
            <a:pPr marL="0" indent="0">
              <a:buNone/>
            </a:pPr>
            <a:endParaRPr lang="fr-CA" sz="2800" dirty="0"/>
          </a:p>
        </p:txBody>
      </p:sp>
    </p:spTree>
    <p:extLst>
      <p:ext uri="{BB962C8B-B14F-4D97-AF65-F5344CB8AC3E}">
        <p14:creationId xmlns:p14="http://schemas.microsoft.com/office/powerpoint/2010/main" val="3762813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a:t>Le Protocole </a:t>
            </a:r>
            <a:endParaRPr lang="fr-CA" dirty="0"/>
          </a:p>
        </p:txBody>
      </p:sp>
      <p:sp>
        <p:nvSpPr>
          <p:cNvPr id="3" name="Espace réservé du contenu 2"/>
          <p:cNvSpPr>
            <a:spLocks noGrp="1"/>
          </p:cNvSpPr>
          <p:nvPr>
            <p:ph idx="1"/>
          </p:nvPr>
        </p:nvSpPr>
        <p:spPr/>
        <p:txBody>
          <a:bodyPr/>
          <a:lstStyle/>
          <a:p>
            <a:pPr marL="0" indent="0">
              <a:buNone/>
            </a:pPr>
            <a:r>
              <a:rPr lang="fr-CA" dirty="0"/>
              <a:t>C</a:t>
            </a:r>
            <a:r>
              <a:rPr lang="fr-CA" dirty="0" smtClean="0"/>
              <a:t>’est </a:t>
            </a:r>
            <a:r>
              <a:rPr lang="fr-CA" dirty="0"/>
              <a:t>quoi ? </a:t>
            </a:r>
            <a:endParaRPr lang="fr-CA" dirty="0" smtClean="0"/>
          </a:p>
          <a:p>
            <a:pPr marL="0" indent="0">
              <a:buNone/>
            </a:pPr>
            <a:endParaRPr lang="fr-CA" dirty="0"/>
          </a:p>
          <a:p>
            <a:pPr algn="just"/>
            <a:r>
              <a:rPr lang="fr-CA" dirty="0"/>
              <a:t>L’ensemble des règles établies en matière d’étiquette, d’honneurs, de préséances dans les cérémonies officielles. </a:t>
            </a:r>
          </a:p>
        </p:txBody>
      </p:sp>
    </p:spTree>
    <p:extLst>
      <p:ext uri="{BB962C8B-B14F-4D97-AF65-F5344CB8AC3E}">
        <p14:creationId xmlns:p14="http://schemas.microsoft.com/office/powerpoint/2010/main" val="385958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a:t>Le Protocole </a:t>
            </a:r>
            <a:r>
              <a:rPr lang="fr-CA" b="1" dirty="0" smtClean="0"/>
              <a:t>dans le </a:t>
            </a:r>
            <a:r>
              <a:rPr lang="fr-CA" b="1" dirty="0" err="1" smtClean="0"/>
              <a:t>lionisme</a:t>
            </a:r>
            <a:endParaRPr lang="fr-CA" dirty="0"/>
          </a:p>
        </p:txBody>
      </p:sp>
      <p:sp>
        <p:nvSpPr>
          <p:cNvPr id="3" name="Espace réservé du contenu 2"/>
          <p:cNvSpPr>
            <a:spLocks noGrp="1"/>
          </p:cNvSpPr>
          <p:nvPr>
            <p:ph idx="1"/>
          </p:nvPr>
        </p:nvSpPr>
        <p:spPr/>
        <p:txBody>
          <a:bodyPr/>
          <a:lstStyle/>
          <a:p>
            <a:pPr marL="0" indent="0">
              <a:buNone/>
            </a:pPr>
            <a:r>
              <a:rPr lang="fr-CA" dirty="0" smtClean="0"/>
              <a:t>C’est </a:t>
            </a:r>
            <a:r>
              <a:rPr lang="fr-CA" dirty="0"/>
              <a:t>quoi ? </a:t>
            </a:r>
            <a:endParaRPr lang="fr-CA" dirty="0" smtClean="0"/>
          </a:p>
          <a:p>
            <a:pPr marL="0" indent="0">
              <a:buNone/>
            </a:pPr>
            <a:endParaRPr lang="fr-CA" dirty="0"/>
          </a:p>
          <a:p>
            <a:pPr algn="just"/>
            <a:r>
              <a:rPr lang="fr-CA" dirty="0"/>
              <a:t>Le protocole dans le </a:t>
            </a:r>
            <a:r>
              <a:rPr lang="fr-CA" dirty="0" err="1"/>
              <a:t>lionisme</a:t>
            </a:r>
            <a:r>
              <a:rPr lang="fr-CA" dirty="0"/>
              <a:t> est l’ensemble du cérémonial et du savoir- faire qui doit être observé à toutes les réunions et à tous les échelons de notre association. </a:t>
            </a:r>
          </a:p>
        </p:txBody>
      </p:sp>
    </p:spTree>
    <p:extLst>
      <p:ext uri="{BB962C8B-B14F-4D97-AF65-F5344CB8AC3E}">
        <p14:creationId xmlns:p14="http://schemas.microsoft.com/office/powerpoint/2010/main" val="3693739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a:t>Le Protocole dans le </a:t>
            </a:r>
            <a:r>
              <a:rPr lang="fr-CA" b="1" dirty="0" err="1"/>
              <a:t>lionisme</a:t>
            </a:r>
            <a:endParaRPr lang="fr-CA" dirty="0"/>
          </a:p>
        </p:txBody>
      </p:sp>
      <p:sp>
        <p:nvSpPr>
          <p:cNvPr id="3" name="Espace réservé du contenu 2"/>
          <p:cNvSpPr>
            <a:spLocks noGrp="1"/>
          </p:cNvSpPr>
          <p:nvPr>
            <p:ph idx="1"/>
          </p:nvPr>
        </p:nvSpPr>
        <p:spPr>
          <a:xfrm>
            <a:off x="685800" y="1752600"/>
            <a:ext cx="7772400" cy="4343400"/>
          </a:xfrm>
        </p:spPr>
        <p:txBody>
          <a:bodyPr/>
          <a:lstStyle/>
          <a:p>
            <a:pPr marL="0" indent="0">
              <a:buNone/>
            </a:pPr>
            <a:r>
              <a:rPr lang="fr-CA" dirty="0" smtClean="0"/>
              <a:t>C’est </a:t>
            </a:r>
            <a:r>
              <a:rPr lang="fr-CA" dirty="0"/>
              <a:t>quoi ? </a:t>
            </a:r>
          </a:p>
          <a:p>
            <a:r>
              <a:rPr lang="fr-CA" sz="2400" dirty="0" smtClean="0"/>
              <a:t>Le </a:t>
            </a:r>
            <a:r>
              <a:rPr lang="fr-CA" sz="2400" dirty="0"/>
              <a:t>protocole doit être la base de tout programme bien organisé </a:t>
            </a:r>
          </a:p>
          <a:p>
            <a:r>
              <a:rPr lang="fr-CA" sz="2400" dirty="0" smtClean="0"/>
              <a:t>Le </a:t>
            </a:r>
            <a:r>
              <a:rPr lang="fr-CA" sz="2400" dirty="0"/>
              <a:t>respect des procédures du Protocole exige un peu de temps, de la planification </a:t>
            </a:r>
          </a:p>
          <a:p>
            <a:r>
              <a:rPr lang="fr-CA" sz="2400" dirty="0" smtClean="0"/>
              <a:t>Le </a:t>
            </a:r>
            <a:r>
              <a:rPr lang="fr-CA" sz="2400" dirty="0"/>
              <a:t>protocole s’applique au président, au secrétaire, au chef de protocole, à l’animateur et à tous les membres. </a:t>
            </a:r>
          </a:p>
          <a:p>
            <a:r>
              <a:rPr lang="fr-CA" sz="2400" dirty="0" smtClean="0"/>
              <a:t>Ça </a:t>
            </a:r>
            <a:r>
              <a:rPr lang="fr-CA" sz="2400" dirty="0"/>
              <a:t>regarde tout le monde. </a:t>
            </a:r>
          </a:p>
          <a:p>
            <a:r>
              <a:rPr lang="fr-CA" sz="2400" dirty="0" smtClean="0"/>
              <a:t>Le </a:t>
            </a:r>
            <a:r>
              <a:rPr lang="fr-CA" sz="2400" dirty="0"/>
              <a:t>chef de protocole est le guide pour tous en matière de savoir - faire. </a:t>
            </a:r>
          </a:p>
          <a:p>
            <a:endParaRPr lang="fr-CA" dirty="0"/>
          </a:p>
        </p:txBody>
      </p:sp>
    </p:spTree>
    <p:extLst>
      <p:ext uri="{BB962C8B-B14F-4D97-AF65-F5344CB8AC3E}">
        <p14:creationId xmlns:p14="http://schemas.microsoft.com/office/powerpoint/2010/main" val="1463806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875184"/>
          </a:xfrm>
        </p:spPr>
        <p:txBody>
          <a:bodyPr/>
          <a:lstStyle/>
          <a:p>
            <a:pPr marL="0" indent="0">
              <a:buNone/>
            </a:pPr>
            <a:r>
              <a:rPr lang="fr-CA" b="1" dirty="0"/>
              <a:t>Le chef du protocole c’est qui ? </a:t>
            </a:r>
          </a:p>
        </p:txBody>
      </p:sp>
      <p:sp>
        <p:nvSpPr>
          <p:cNvPr id="3" name="Espace réservé du contenu 2"/>
          <p:cNvSpPr>
            <a:spLocks noGrp="1"/>
          </p:cNvSpPr>
          <p:nvPr>
            <p:ph idx="1"/>
          </p:nvPr>
        </p:nvSpPr>
        <p:spPr>
          <a:xfrm>
            <a:off x="685800" y="1628800"/>
            <a:ext cx="7772400" cy="4467200"/>
          </a:xfrm>
        </p:spPr>
        <p:txBody>
          <a:bodyPr/>
          <a:lstStyle/>
          <a:p>
            <a:r>
              <a:rPr lang="fr-CA" sz="2000" dirty="0" smtClean="0"/>
              <a:t>Le </a:t>
            </a:r>
            <a:r>
              <a:rPr lang="fr-CA" sz="2000" dirty="0"/>
              <a:t>bras droit du </a:t>
            </a:r>
            <a:r>
              <a:rPr lang="fr-CA" sz="2000" dirty="0" smtClean="0"/>
              <a:t>président</a:t>
            </a:r>
          </a:p>
          <a:p>
            <a:r>
              <a:rPr lang="fr-CA" sz="2000" dirty="0" smtClean="0"/>
              <a:t>Le </a:t>
            </a:r>
            <a:r>
              <a:rPr lang="fr-CA" sz="2000" dirty="0"/>
              <a:t>responsable du déroulement de </a:t>
            </a:r>
            <a:r>
              <a:rPr lang="fr-CA" sz="2000" dirty="0" smtClean="0"/>
              <a:t>l’activité</a:t>
            </a:r>
          </a:p>
          <a:p>
            <a:r>
              <a:rPr lang="fr-CA" sz="2000" dirty="0" smtClean="0"/>
              <a:t>Le </a:t>
            </a:r>
            <a:r>
              <a:rPr lang="fr-CA" sz="2000" dirty="0"/>
              <a:t>maître de </a:t>
            </a:r>
            <a:r>
              <a:rPr lang="fr-CA" sz="2000" dirty="0" smtClean="0"/>
              <a:t>cérémonie</a:t>
            </a:r>
          </a:p>
          <a:p>
            <a:r>
              <a:rPr lang="fr-CA" sz="2000" dirty="0" smtClean="0"/>
              <a:t>Il </a:t>
            </a:r>
            <a:r>
              <a:rPr lang="fr-CA" sz="2000" dirty="0"/>
              <a:t>veille à ce que les personnes présentes soient assises au bon </a:t>
            </a:r>
            <a:r>
              <a:rPr lang="fr-CA" sz="2000" dirty="0" smtClean="0"/>
              <a:t>endroit</a:t>
            </a:r>
          </a:p>
          <a:p>
            <a:r>
              <a:rPr lang="fr-CA" sz="2000" dirty="0" smtClean="0"/>
              <a:t>Celui </a:t>
            </a:r>
            <a:r>
              <a:rPr lang="fr-CA" sz="2000" dirty="0"/>
              <a:t>qui fait respecter et appliquer les règles (rôle de </a:t>
            </a:r>
            <a:r>
              <a:rPr lang="fr-CA" sz="2000" dirty="0" smtClean="0"/>
              <a:t>huissier)</a:t>
            </a:r>
          </a:p>
          <a:p>
            <a:r>
              <a:rPr lang="fr-CA" sz="2000" dirty="0" smtClean="0"/>
              <a:t>C’est </a:t>
            </a:r>
            <a:r>
              <a:rPr lang="fr-CA" sz="2000" dirty="0"/>
              <a:t>lui qui donne le coup d’envoi à la rencontre en faisant placer les gens quelques minutes avant l’entrée des gens de la table d’honneur </a:t>
            </a:r>
          </a:p>
          <a:p>
            <a:r>
              <a:rPr lang="fr-CA" sz="2000" dirty="0" smtClean="0"/>
              <a:t>La </a:t>
            </a:r>
            <a:r>
              <a:rPr lang="fr-CA" sz="2000" dirty="0"/>
              <a:t>fonction primordiale du chef du protocole est d'établir l'ordre des préséances à la table </a:t>
            </a:r>
            <a:r>
              <a:rPr lang="fr-CA" sz="2000" dirty="0" smtClean="0"/>
              <a:t>d'honneur</a:t>
            </a:r>
          </a:p>
          <a:p>
            <a:r>
              <a:rPr lang="fr-CA" sz="2000" dirty="0" smtClean="0"/>
              <a:t>Il </a:t>
            </a:r>
            <a:r>
              <a:rPr lang="fr-CA" sz="2000" dirty="0"/>
              <a:t>voit à l’installation des bannières, drapeaux, etc... (lutrin, cloche </a:t>
            </a:r>
            <a:r>
              <a:rPr lang="fr-CA" sz="2000" dirty="0" err="1" smtClean="0"/>
              <a:t>etc</a:t>
            </a:r>
            <a:r>
              <a:rPr lang="fr-CA" sz="2000" dirty="0" smtClean="0"/>
              <a:t>)</a:t>
            </a:r>
          </a:p>
          <a:p>
            <a:r>
              <a:rPr lang="fr-CA" sz="2000" dirty="0" smtClean="0"/>
              <a:t>Il </a:t>
            </a:r>
            <a:r>
              <a:rPr lang="fr-CA" sz="2000" dirty="0"/>
              <a:t>a la charge et la responsabilité des objets et accessoires appartenant au Club </a:t>
            </a:r>
          </a:p>
        </p:txBody>
      </p:sp>
    </p:spTree>
    <p:extLst>
      <p:ext uri="{BB962C8B-B14F-4D97-AF65-F5344CB8AC3E}">
        <p14:creationId xmlns:p14="http://schemas.microsoft.com/office/powerpoint/2010/main" val="2142172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803176"/>
          </a:xfrm>
        </p:spPr>
        <p:txBody>
          <a:bodyPr/>
          <a:lstStyle/>
          <a:p>
            <a:r>
              <a:rPr lang="fr-CA" b="1" dirty="0"/>
              <a:t>Le chef du protocole c’est qui ? </a:t>
            </a:r>
            <a:endParaRPr lang="fr-CA" dirty="0"/>
          </a:p>
        </p:txBody>
      </p:sp>
      <p:sp>
        <p:nvSpPr>
          <p:cNvPr id="3" name="Espace réservé du contenu 2"/>
          <p:cNvSpPr>
            <a:spLocks noGrp="1"/>
          </p:cNvSpPr>
          <p:nvPr>
            <p:ph idx="1"/>
          </p:nvPr>
        </p:nvSpPr>
        <p:spPr>
          <a:xfrm>
            <a:off x="755576" y="1396800"/>
            <a:ext cx="7772400" cy="4624488"/>
          </a:xfrm>
        </p:spPr>
        <p:txBody>
          <a:bodyPr/>
          <a:lstStyle/>
          <a:p>
            <a:pPr marL="0" indent="0">
              <a:buNone/>
            </a:pPr>
            <a:r>
              <a:rPr lang="fr-CA" sz="2400" dirty="0" smtClean="0"/>
              <a:t>Dans </a:t>
            </a:r>
            <a:r>
              <a:rPr lang="fr-CA" sz="2400" dirty="0"/>
              <a:t>son livre de règlements et procédures l’Association Internationale prévoit que le chef du protocole : </a:t>
            </a:r>
          </a:p>
          <a:p>
            <a:r>
              <a:rPr lang="fr-CA" sz="2000" dirty="0" smtClean="0"/>
              <a:t>A </a:t>
            </a:r>
            <a:r>
              <a:rPr lang="fr-CA" sz="2000" dirty="0"/>
              <a:t>la Responsabilité de tous les biens et effets du club (cloche, drapeau, bannière..) </a:t>
            </a:r>
            <a:endParaRPr lang="fr-CA" sz="2000" dirty="0" smtClean="0"/>
          </a:p>
          <a:p>
            <a:r>
              <a:rPr lang="fr-CA" sz="2000" dirty="0" smtClean="0"/>
              <a:t>Doit </a:t>
            </a:r>
            <a:r>
              <a:rPr lang="fr-CA" sz="2000" dirty="0"/>
              <a:t>voir à ce que les bannières et drapeaux soient placés et installés avant chaque réunion. (lutrin, micro s’il y a lieu, cloche, maillet…) </a:t>
            </a:r>
          </a:p>
          <a:p>
            <a:r>
              <a:rPr lang="fr-CA" sz="2000" dirty="0" smtClean="0"/>
              <a:t>Doit </a:t>
            </a:r>
            <a:r>
              <a:rPr lang="fr-CA" sz="2000" dirty="0"/>
              <a:t>faire en sorte que les réunions, repas ou assemblés débutent à l’heure définie par le président et se terminent dans un délai raisonnable. </a:t>
            </a:r>
          </a:p>
          <a:p>
            <a:r>
              <a:rPr lang="fr-CA" sz="2000" dirty="0"/>
              <a:t>S</a:t>
            </a:r>
            <a:r>
              <a:rPr lang="fr-CA" sz="2000" dirty="0" smtClean="0"/>
              <a:t>a </a:t>
            </a:r>
            <a:r>
              <a:rPr lang="fr-CA" sz="2000" dirty="0"/>
              <a:t>fonction primordiale est aussi d’établir l’ordre de préséances à la table d’honneur, ceci de concert avec le président du club. </a:t>
            </a:r>
          </a:p>
          <a:p>
            <a:r>
              <a:rPr lang="fr-CA" sz="2000" dirty="0"/>
              <a:t>Le montage de la salle / des tables disposées de façon à favoriser le succès des réunions. </a:t>
            </a:r>
          </a:p>
          <a:p>
            <a:endParaRPr lang="fr-CA" sz="2400" dirty="0"/>
          </a:p>
          <a:p>
            <a:pPr marL="0" indent="0">
              <a:buNone/>
            </a:pPr>
            <a:endParaRPr lang="fr-CA" sz="2400" dirty="0"/>
          </a:p>
          <a:p>
            <a:pPr marL="0" indent="0">
              <a:buNone/>
            </a:pPr>
            <a:endParaRPr lang="fr-CA" dirty="0"/>
          </a:p>
        </p:txBody>
      </p:sp>
    </p:spTree>
    <p:extLst>
      <p:ext uri="{BB962C8B-B14F-4D97-AF65-F5344CB8AC3E}">
        <p14:creationId xmlns:p14="http://schemas.microsoft.com/office/powerpoint/2010/main" val="3931495874"/>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776</TotalTime>
  <Words>1958</Words>
  <Application>Microsoft Office PowerPoint</Application>
  <PresentationFormat>Affichage à l'écran (4:3)</PresentationFormat>
  <Paragraphs>165</Paragraphs>
  <Slides>28</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28</vt:i4>
      </vt:variant>
    </vt:vector>
  </HeadingPairs>
  <TitlesOfParts>
    <vt:vector size="31" baseType="lpstr">
      <vt:lpstr>Calibri</vt:lpstr>
      <vt:lpstr>Times New Roman</vt:lpstr>
      <vt:lpstr>Default Design</vt:lpstr>
      <vt:lpstr>      Bienvenue   Atelier Chef de protocole          Congrès U2 2018    Marc-André Paré         Président Commission Jeunesse     District U2</vt:lpstr>
      <vt:lpstr>Présentation des participants </vt:lpstr>
      <vt:lpstr>Le Protocole </vt:lpstr>
      <vt:lpstr>Le Protocole </vt:lpstr>
      <vt:lpstr>Le Protocole </vt:lpstr>
      <vt:lpstr>Le Protocole dans le lionisme</vt:lpstr>
      <vt:lpstr>Le Protocole dans le lionisme</vt:lpstr>
      <vt:lpstr>Le chef du protocole c’est qui ? </vt:lpstr>
      <vt:lpstr>Le chef du protocole c’est qui ? </vt:lpstr>
      <vt:lpstr> Ordre de préséance   </vt:lpstr>
      <vt:lpstr>Ordre de préséance</vt:lpstr>
      <vt:lpstr>Ordre de préséance</vt:lpstr>
      <vt:lpstr>La table d’honneur: composition</vt:lpstr>
      <vt:lpstr>La disposition protocolaire des drapeaux</vt:lpstr>
      <vt:lpstr>La disposition protocolaire des drapeaux</vt:lpstr>
      <vt:lpstr>  La table d’honneur : présentation  </vt:lpstr>
      <vt:lpstr>La table d’honneur : présentation</vt:lpstr>
      <vt:lpstr>Mot de bienvenue du président </vt:lpstr>
      <vt:lpstr>L’animation</vt:lpstr>
      <vt:lpstr>Les amendes</vt:lpstr>
      <vt:lpstr>Les amendes</vt:lpstr>
      <vt:lpstr> La visite des officiers du district  Conseils pratiques </vt:lpstr>
      <vt:lpstr>La visite des officiers du district  Conseils pratiques</vt:lpstr>
      <vt:lpstr> Les membres et le protocole   </vt:lpstr>
      <vt:lpstr>  L’intronisation </vt:lpstr>
      <vt:lpstr> Cérémonie de passation des pouvoirs  </vt:lpstr>
      <vt:lpstr>      Décès d’un membre Lions ou d’un membre de sa famille  </vt:lpstr>
      <vt:lpstr>Commentaires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du président de zone</dc:title>
  <dc:creator>Diane</dc:creator>
  <cp:lastModifiedBy>Marc-André Paré</cp:lastModifiedBy>
  <cp:revision>73</cp:revision>
  <dcterms:created xsi:type="dcterms:W3CDTF">2013-03-25T14:41:19Z</dcterms:created>
  <dcterms:modified xsi:type="dcterms:W3CDTF">2018-05-04T01:43:22Z</dcterms:modified>
</cp:coreProperties>
</file>