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sldIdLst>
    <p:sldId id="256" r:id="rId2"/>
    <p:sldId id="257" r:id="rId3"/>
    <p:sldId id="258" r:id="rId4"/>
    <p:sldId id="311" r:id="rId5"/>
    <p:sldId id="312" r:id="rId6"/>
    <p:sldId id="321" r:id="rId7"/>
    <p:sldId id="314" r:id="rId8"/>
    <p:sldId id="259" r:id="rId9"/>
    <p:sldId id="260" r:id="rId10"/>
    <p:sldId id="262" r:id="rId11"/>
    <p:sldId id="265" r:id="rId12"/>
    <p:sldId id="315" r:id="rId13"/>
    <p:sldId id="318" r:id="rId14"/>
    <p:sldId id="304" r:id="rId15"/>
    <p:sldId id="303" r:id="rId16"/>
    <p:sldId id="306" r:id="rId17"/>
    <p:sldId id="307" r:id="rId18"/>
    <p:sldId id="291" r:id="rId19"/>
    <p:sldId id="305" r:id="rId20"/>
    <p:sldId id="264" r:id="rId21"/>
    <p:sldId id="294" r:id="rId22"/>
    <p:sldId id="316" r:id="rId23"/>
    <p:sldId id="266" r:id="rId24"/>
    <p:sldId id="269" r:id="rId25"/>
    <p:sldId id="320" r:id="rId26"/>
    <p:sldId id="319" r:id="rId27"/>
    <p:sldId id="272" r:id="rId28"/>
  </p:sldIdLst>
  <p:sldSz cx="9144000" cy="6858000" type="screen4x3"/>
  <p:notesSz cx="9144000" cy="6858000"/>
  <p:defaultTextStyle>
    <a:defPPr>
      <a:defRPr lang="en-GB"/>
    </a:defPPr>
    <a:lvl1pPr algn="l" defTabSz="449263" rtl="0" eaLnBrk="0" fontAlgn="base" hangingPunct="0">
      <a:spcBef>
        <a:spcPct val="0"/>
      </a:spcBef>
      <a:spcAft>
        <a:spcPct val="0"/>
      </a:spcAft>
      <a:defRPr sz="2400" kern="1200">
        <a:solidFill>
          <a:schemeClr val="bg1"/>
        </a:solidFill>
        <a:latin typeface="Arial" charset="0"/>
        <a:ea typeface="MS PGothic" pitchFamily="34" charset="-128"/>
        <a:cs typeface="+mn-cs"/>
      </a:defRPr>
    </a:lvl1pPr>
    <a:lvl2pPr marL="742950" indent="-285750" algn="l" defTabSz="449263" rtl="0" eaLnBrk="0" fontAlgn="base" hangingPunct="0">
      <a:spcBef>
        <a:spcPct val="0"/>
      </a:spcBef>
      <a:spcAft>
        <a:spcPct val="0"/>
      </a:spcAft>
      <a:defRPr sz="2400" kern="1200">
        <a:solidFill>
          <a:schemeClr val="bg1"/>
        </a:solidFill>
        <a:latin typeface="Arial" charset="0"/>
        <a:ea typeface="MS PGothic" pitchFamily="34" charset="-128"/>
        <a:cs typeface="+mn-cs"/>
      </a:defRPr>
    </a:lvl2pPr>
    <a:lvl3pPr marL="1143000" indent="-228600" algn="l" defTabSz="449263" rtl="0" eaLnBrk="0" fontAlgn="base" hangingPunct="0">
      <a:spcBef>
        <a:spcPct val="0"/>
      </a:spcBef>
      <a:spcAft>
        <a:spcPct val="0"/>
      </a:spcAft>
      <a:defRPr sz="2400" kern="1200">
        <a:solidFill>
          <a:schemeClr val="bg1"/>
        </a:solidFill>
        <a:latin typeface="Arial" charset="0"/>
        <a:ea typeface="MS PGothic" pitchFamily="34" charset="-128"/>
        <a:cs typeface="+mn-cs"/>
      </a:defRPr>
    </a:lvl3pPr>
    <a:lvl4pPr marL="1600200" indent="-228600" algn="l" defTabSz="449263" rtl="0" eaLnBrk="0" fontAlgn="base" hangingPunct="0">
      <a:spcBef>
        <a:spcPct val="0"/>
      </a:spcBef>
      <a:spcAft>
        <a:spcPct val="0"/>
      </a:spcAft>
      <a:defRPr sz="2400" kern="1200">
        <a:solidFill>
          <a:schemeClr val="bg1"/>
        </a:solidFill>
        <a:latin typeface="Arial" charset="0"/>
        <a:ea typeface="MS PGothic" pitchFamily="34" charset="-128"/>
        <a:cs typeface="+mn-cs"/>
      </a:defRPr>
    </a:lvl4pPr>
    <a:lvl5pPr marL="2057400" indent="-228600" algn="l" defTabSz="449263" rtl="0" eaLnBrk="0" fontAlgn="base" hangingPunct="0">
      <a:spcBef>
        <a:spcPct val="0"/>
      </a:spcBef>
      <a:spcAft>
        <a:spcPct val="0"/>
      </a:spcAft>
      <a:defRPr sz="2400" kern="1200">
        <a:solidFill>
          <a:schemeClr val="bg1"/>
        </a:solidFill>
        <a:latin typeface="Arial" charset="0"/>
        <a:ea typeface="MS PGothic" pitchFamily="34" charset="-128"/>
        <a:cs typeface="+mn-cs"/>
      </a:defRPr>
    </a:lvl5pPr>
    <a:lvl6pPr marL="2286000" algn="l" defTabSz="914400" rtl="0" eaLnBrk="1" latinLnBrk="0" hangingPunct="1">
      <a:defRPr sz="2400" kern="1200">
        <a:solidFill>
          <a:schemeClr val="bg1"/>
        </a:solidFill>
        <a:latin typeface="Arial" charset="0"/>
        <a:ea typeface="MS PGothic" pitchFamily="34" charset="-128"/>
        <a:cs typeface="+mn-cs"/>
      </a:defRPr>
    </a:lvl6pPr>
    <a:lvl7pPr marL="2743200" algn="l" defTabSz="914400" rtl="0" eaLnBrk="1" latinLnBrk="0" hangingPunct="1">
      <a:defRPr sz="2400" kern="1200">
        <a:solidFill>
          <a:schemeClr val="bg1"/>
        </a:solidFill>
        <a:latin typeface="Arial" charset="0"/>
        <a:ea typeface="MS PGothic" pitchFamily="34" charset="-128"/>
        <a:cs typeface="+mn-cs"/>
      </a:defRPr>
    </a:lvl7pPr>
    <a:lvl8pPr marL="3200400" algn="l" defTabSz="914400" rtl="0" eaLnBrk="1" latinLnBrk="0" hangingPunct="1">
      <a:defRPr sz="2400" kern="1200">
        <a:solidFill>
          <a:schemeClr val="bg1"/>
        </a:solidFill>
        <a:latin typeface="Arial" charset="0"/>
        <a:ea typeface="MS PGothic" pitchFamily="34" charset="-128"/>
        <a:cs typeface="+mn-cs"/>
      </a:defRPr>
    </a:lvl8pPr>
    <a:lvl9pPr marL="3657600" algn="l" defTabSz="914400" rtl="0" eaLnBrk="1" latinLnBrk="0" hangingPunct="1">
      <a:defRPr sz="2400" kern="1200">
        <a:solidFill>
          <a:schemeClr val="bg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E8AA"/>
    <a:srgbClr val="FFF9E7"/>
    <a:srgbClr val="EEF8E4"/>
    <a:srgbClr val="E3F3D1"/>
    <a:srgbClr val="FFF2C9"/>
    <a:srgbClr val="FFFFFF"/>
    <a:srgbClr val="FFDC6D"/>
    <a:srgbClr val="0AA9DA"/>
    <a:srgbClr val="CEF5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24" autoAdjust="0"/>
    <p:restoredTop sz="86462" autoAdjust="0"/>
  </p:normalViewPr>
  <p:slideViewPr>
    <p:cSldViewPr>
      <p:cViewPr varScale="1">
        <p:scale>
          <a:sx n="82" d="100"/>
          <a:sy n="82" d="100"/>
        </p:scale>
        <p:origin x="1613" y="62"/>
      </p:cViewPr>
      <p:guideLst>
        <p:guide orient="horz" pos="2160"/>
        <p:guide pos="2880"/>
      </p:guideLst>
    </p:cSldViewPr>
  </p:slideViewPr>
  <p:outlineViewPr>
    <p:cViewPr varScale="1">
      <p:scale>
        <a:sx n="170" d="200"/>
        <a:sy n="170" d="200"/>
      </p:scale>
      <p:origin x="672" y="9900"/>
    </p:cViewPr>
  </p:outlineViewPr>
  <p:notesTextViewPr>
    <p:cViewPr>
      <p:scale>
        <a:sx n="1" d="1"/>
        <a:sy n="1" d="1"/>
      </p:scale>
      <p:origin x="0" y="0"/>
    </p:cViewPr>
  </p:notesTextViewPr>
  <p:sorterViewPr>
    <p:cViewPr>
      <p:scale>
        <a:sx n="100" d="100"/>
        <a:sy n="100" d="100"/>
      </p:scale>
      <p:origin x="0" y="1302"/>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9144000" cy="6858000"/>
          </a:xfrm>
          <a:prstGeom prst="roundRect">
            <a:avLst>
              <a:gd name="adj" fmla="val 23"/>
            </a:avLst>
          </a:prstGeom>
          <a:solidFill>
            <a:srgbClr val="FFFFFF"/>
          </a:solidFill>
          <a:ln w="9360">
            <a:noFill/>
            <a:miter lim="800000"/>
            <a:headEnd/>
            <a:tailEnd/>
          </a:ln>
        </p:spPr>
        <p:txBody>
          <a:bodyPr wrap="none" anchor="ctr"/>
          <a:lstStyle/>
          <a:p>
            <a:pPr>
              <a:buClr>
                <a:srgbClr val="000000"/>
              </a:buClr>
              <a:buSzPct val="100000"/>
              <a:buFont typeface="Times New Roman" pitchFamily="18" charset="0"/>
              <a:buNone/>
              <a:defRPr/>
            </a:pPr>
            <a:endParaRPr lang="fr-CA" altLang="fr-FR"/>
          </a:p>
        </p:txBody>
      </p:sp>
      <p:sp>
        <p:nvSpPr>
          <p:cNvPr id="3075" name="AutoShape 2"/>
          <p:cNvSpPr>
            <a:spLocks noChangeArrowheads="1"/>
          </p:cNvSpPr>
          <p:nvPr/>
        </p:nvSpPr>
        <p:spPr bwMode="auto">
          <a:xfrm>
            <a:off x="0" y="0"/>
            <a:ext cx="9144000" cy="6858000"/>
          </a:xfrm>
          <a:prstGeom prst="roundRect">
            <a:avLst>
              <a:gd name="adj" fmla="val 23"/>
            </a:avLst>
          </a:prstGeom>
          <a:solidFill>
            <a:srgbClr val="FFFFFF"/>
          </a:solidFill>
          <a:ln w="9525">
            <a:noFill/>
            <a:round/>
            <a:headEnd/>
            <a:tailEnd/>
          </a:ln>
        </p:spPr>
        <p:txBody>
          <a:bodyPr wrap="none" anchor="ctr"/>
          <a:lstStyle/>
          <a:p>
            <a:pPr>
              <a:buClr>
                <a:srgbClr val="000000"/>
              </a:buClr>
              <a:buSzPct val="100000"/>
              <a:buFont typeface="Times New Roman" pitchFamily="18" charset="0"/>
              <a:buNone/>
              <a:defRPr/>
            </a:pPr>
            <a:endParaRPr lang="fr-CA" altLang="fr-FR"/>
          </a:p>
        </p:txBody>
      </p:sp>
      <p:sp>
        <p:nvSpPr>
          <p:cNvPr id="3076" name="AutoShape 3"/>
          <p:cNvSpPr>
            <a:spLocks noChangeArrowheads="1"/>
          </p:cNvSpPr>
          <p:nvPr/>
        </p:nvSpPr>
        <p:spPr bwMode="auto">
          <a:xfrm>
            <a:off x="0" y="0"/>
            <a:ext cx="9144000" cy="6858000"/>
          </a:xfrm>
          <a:prstGeom prst="roundRect">
            <a:avLst>
              <a:gd name="adj" fmla="val 23"/>
            </a:avLst>
          </a:prstGeom>
          <a:solidFill>
            <a:srgbClr val="FFFFFF"/>
          </a:solidFill>
          <a:ln w="9525">
            <a:noFill/>
            <a:round/>
            <a:headEnd/>
            <a:tailEnd/>
          </a:ln>
        </p:spPr>
        <p:txBody>
          <a:bodyPr wrap="none" anchor="ctr"/>
          <a:lstStyle/>
          <a:p>
            <a:pPr>
              <a:buClr>
                <a:srgbClr val="000000"/>
              </a:buClr>
              <a:buSzPct val="100000"/>
              <a:buFont typeface="Times New Roman" pitchFamily="18" charset="0"/>
              <a:buNone/>
              <a:defRPr/>
            </a:pPr>
            <a:endParaRPr lang="fr-CA" altLang="fr-FR"/>
          </a:p>
        </p:txBody>
      </p:sp>
      <p:sp>
        <p:nvSpPr>
          <p:cNvPr id="3077" name="Text Box 4"/>
          <p:cNvSpPr txBox="1">
            <a:spLocks noChangeArrowheads="1"/>
          </p:cNvSpPr>
          <p:nvPr/>
        </p:nvSpPr>
        <p:spPr bwMode="auto">
          <a:xfrm>
            <a:off x="0" y="0"/>
            <a:ext cx="3962400" cy="342900"/>
          </a:xfrm>
          <a:prstGeom prst="rect">
            <a:avLst/>
          </a:prstGeom>
          <a:noFill/>
          <a:ln w="9525">
            <a:noFill/>
            <a:round/>
            <a:headEnd/>
            <a:tailEnd/>
          </a:ln>
        </p:spPr>
        <p:txBody>
          <a:bodyPr wrap="none" anchor="ctr"/>
          <a:lstStyle/>
          <a:p>
            <a:pPr>
              <a:buClr>
                <a:srgbClr val="000000"/>
              </a:buClr>
              <a:buSzPct val="100000"/>
              <a:buFont typeface="Times New Roman" pitchFamily="18" charset="0"/>
              <a:buNone/>
              <a:defRPr/>
            </a:pPr>
            <a:endParaRPr lang="fr-CA" altLang="fr-FR"/>
          </a:p>
        </p:txBody>
      </p:sp>
      <p:sp>
        <p:nvSpPr>
          <p:cNvPr id="3078" name="Text Box 5"/>
          <p:cNvSpPr txBox="1">
            <a:spLocks noChangeArrowheads="1"/>
          </p:cNvSpPr>
          <p:nvPr/>
        </p:nvSpPr>
        <p:spPr bwMode="auto">
          <a:xfrm>
            <a:off x="5181600" y="0"/>
            <a:ext cx="3962400" cy="342900"/>
          </a:xfrm>
          <a:prstGeom prst="rect">
            <a:avLst/>
          </a:prstGeom>
          <a:noFill/>
          <a:ln w="9525">
            <a:noFill/>
            <a:round/>
            <a:headEnd/>
            <a:tailEnd/>
          </a:ln>
        </p:spPr>
        <p:txBody>
          <a:bodyPr wrap="none" anchor="ctr"/>
          <a:lstStyle/>
          <a:p>
            <a:pPr>
              <a:buClr>
                <a:srgbClr val="000000"/>
              </a:buClr>
              <a:buSzPct val="100000"/>
              <a:buFont typeface="Times New Roman" pitchFamily="18" charset="0"/>
              <a:buNone/>
              <a:defRPr/>
            </a:pPr>
            <a:endParaRPr lang="fr-CA" altLang="fr-FR"/>
          </a:p>
        </p:txBody>
      </p:sp>
      <p:sp>
        <p:nvSpPr>
          <p:cNvPr id="33799" name="Rectangle 6"/>
          <p:cNvSpPr>
            <a:spLocks noGrp="1" noRot="1" noChangeAspect="1" noChangeArrowheads="1"/>
          </p:cNvSpPr>
          <p:nvPr>
            <p:ph type="sldImg"/>
          </p:nvPr>
        </p:nvSpPr>
        <p:spPr bwMode="auto">
          <a:xfrm>
            <a:off x="2857500" y="514350"/>
            <a:ext cx="3424238" cy="2566988"/>
          </a:xfrm>
          <a:prstGeom prst="rect">
            <a:avLst/>
          </a:prstGeom>
          <a:noFill/>
          <a:ln w="9360">
            <a:solidFill>
              <a:srgbClr val="000000"/>
            </a:solidFill>
            <a:miter lim="800000"/>
            <a:headEnd/>
            <a:tailEnd/>
          </a:ln>
        </p:spPr>
      </p:sp>
      <p:sp>
        <p:nvSpPr>
          <p:cNvPr id="2" name="Rectangle 7"/>
          <p:cNvSpPr>
            <a:spLocks noGrp="1" noChangeArrowheads="1"/>
          </p:cNvSpPr>
          <p:nvPr>
            <p:ph type="body"/>
          </p:nvPr>
        </p:nvSpPr>
        <p:spPr bwMode="auto">
          <a:xfrm>
            <a:off x="1219200" y="3257550"/>
            <a:ext cx="6700838" cy="3081338"/>
          </a:xfrm>
          <a:prstGeom prst="rect">
            <a:avLst/>
          </a:prstGeom>
          <a:noFill/>
          <a:ln>
            <a:noFill/>
          </a:ln>
          <a:effectLst/>
        </p:spPr>
        <p:txBody>
          <a:bodyPr vert="horz" wrap="square" lIns="90000" tIns="46800" rIns="90000" bIns="46800" numCol="1" anchor="t" anchorCtr="0" compatLnSpc="1">
            <a:prstTxWarp prst="textNoShape">
              <a:avLst/>
            </a:prstTxWarp>
          </a:bodyPr>
          <a:lstStyle/>
          <a:p>
            <a:pPr lvl="0"/>
            <a:endParaRPr lang="fr-FR" noProof="0"/>
          </a:p>
        </p:txBody>
      </p:sp>
      <p:sp>
        <p:nvSpPr>
          <p:cNvPr id="3081" name="Text Box 8"/>
          <p:cNvSpPr txBox="1">
            <a:spLocks noChangeArrowheads="1"/>
          </p:cNvSpPr>
          <p:nvPr/>
        </p:nvSpPr>
        <p:spPr bwMode="auto">
          <a:xfrm>
            <a:off x="0" y="6515100"/>
            <a:ext cx="3962400" cy="342900"/>
          </a:xfrm>
          <a:prstGeom prst="rect">
            <a:avLst/>
          </a:prstGeom>
          <a:noFill/>
          <a:ln w="9525">
            <a:noFill/>
            <a:round/>
            <a:headEnd/>
            <a:tailEnd/>
          </a:ln>
        </p:spPr>
        <p:txBody>
          <a:bodyPr wrap="none" anchor="ctr"/>
          <a:lstStyle/>
          <a:p>
            <a:pPr>
              <a:buClr>
                <a:srgbClr val="000000"/>
              </a:buClr>
              <a:buSzPct val="100000"/>
              <a:buFont typeface="Times New Roman" pitchFamily="18" charset="0"/>
              <a:buNone/>
              <a:defRPr/>
            </a:pPr>
            <a:endParaRPr lang="fr-CA" altLang="fr-FR"/>
          </a:p>
        </p:txBody>
      </p:sp>
      <p:sp>
        <p:nvSpPr>
          <p:cNvPr id="3" name="Rectangle 9"/>
          <p:cNvSpPr>
            <a:spLocks noGrp="1" noChangeArrowheads="1"/>
          </p:cNvSpPr>
          <p:nvPr>
            <p:ph type="sldNum"/>
          </p:nvPr>
        </p:nvSpPr>
        <p:spPr bwMode="auto">
          <a:xfrm>
            <a:off x="5181600" y="6515100"/>
            <a:ext cx="3957638" cy="338138"/>
          </a:xfrm>
          <a:prstGeom prst="rect">
            <a:avLst/>
          </a:prstGeom>
          <a:noFill/>
          <a:ln>
            <a:noFill/>
          </a:ln>
          <a:effectLst/>
        </p:spPr>
        <p:txBody>
          <a:bodyPr vert="horz" wrap="square" lIns="90000" tIns="46800" rIns="90000" bIns="46800" numCol="1" anchor="b" anchorCtr="0" compatLnSpc="1">
            <a:prstTxWarp prst="textNoShape">
              <a:avLst/>
            </a:prstTxWarp>
          </a:bodyPr>
          <a:lstStyle>
            <a:lvl1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smtClean="0">
                <a:solidFill>
                  <a:srgbClr val="000000"/>
                </a:solidFill>
              </a:defRPr>
            </a:lvl1pPr>
          </a:lstStyle>
          <a:p>
            <a:pPr>
              <a:defRPr/>
            </a:pPr>
            <a:fld id="{3D04E78D-2AB8-4945-9AE4-359D9C8EE32F}" type="slidenum">
              <a:rPr lang="en-US" altLang="fr-FR"/>
              <a:pPr>
                <a:defRPr/>
              </a:pPr>
              <a:t>‹N°›</a:t>
            </a:fld>
            <a:endParaRPr lang="en-US" altLang="fr-F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9"/>
          <p:cNvSpPr>
            <a:spLocks noGrp="1" noChangeArrowheads="1"/>
          </p:cNvSpPr>
          <p:nvPr>
            <p:ph type="sldNum" sz="quarter"/>
          </p:nvPr>
        </p:nvSpPr>
        <p:spPr>
          <a:noFill/>
          <a:ln>
            <a:round/>
            <a:headEnd/>
            <a:tailEnd/>
          </a:ln>
        </p:spPr>
        <p:txBody>
          <a:bodyPr/>
          <a:lstStyle/>
          <a:p>
            <a:fld id="{06CD38B4-2194-4F5E-A4CE-BB9A39392C3E}" type="slidenum">
              <a:rPr lang="en-US" altLang="fr-FR"/>
              <a:pPr/>
              <a:t>1</a:t>
            </a:fld>
            <a:endParaRPr lang="en-US" altLang="fr-FR"/>
          </a:p>
        </p:txBody>
      </p:sp>
      <p:sp>
        <p:nvSpPr>
          <p:cNvPr id="34819" name="Rectangle 1"/>
          <p:cNvSpPr>
            <a:spLocks noGrp="1" noRot="1" noChangeAspect="1" noChangeArrowheads="1" noTextEdit="1"/>
          </p:cNvSpPr>
          <p:nvPr>
            <p:ph type="sldImg"/>
          </p:nvPr>
        </p:nvSpPr>
        <p:spPr>
          <a:xfrm>
            <a:off x="2857500" y="514350"/>
            <a:ext cx="3429000" cy="2571750"/>
          </a:xfrm>
          <a:solidFill>
            <a:srgbClr val="FFFFFF"/>
          </a:solidFill>
          <a:ln/>
        </p:spPr>
      </p:sp>
      <p:sp>
        <p:nvSpPr>
          <p:cNvPr id="34820" name="Text Box 2"/>
          <p:cNvSpPr>
            <a:spLocks noGrp="1" noChangeArrowheads="1"/>
          </p:cNvSpPr>
          <p:nvPr>
            <p:ph type="body" idx="1"/>
          </p:nvPr>
        </p:nvSpPr>
        <p:spPr>
          <a:xfrm>
            <a:off x="1219200" y="3257550"/>
            <a:ext cx="6705600" cy="3086100"/>
          </a:xfrm>
          <a:noFill/>
        </p:spPr>
        <p:txBody>
          <a:bodyP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fr-FR">
                <a:latin typeface="Arial" charset="0"/>
                <a:ea typeface="MS PGothic" pitchFamily="34" charset="-128"/>
              </a:rPr>
              <a:t>5</a:t>
            </a:r>
          </a:p>
        </p:txBody>
      </p:sp>
      <p:sp>
        <p:nvSpPr>
          <p:cNvPr id="34821" name="Text Box 3"/>
          <p:cNvSpPr txBox="1">
            <a:spLocks noChangeArrowheads="1"/>
          </p:cNvSpPr>
          <p:nvPr/>
        </p:nvSpPr>
        <p:spPr bwMode="auto">
          <a:xfrm>
            <a:off x="5181600" y="6515100"/>
            <a:ext cx="3962400" cy="342900"/>
          </a:xfrm>
          <a:prstGeom prst="rect">
            <a:avLst/>
          </a:prstGeom>
          <a:noFill/>
          <a:ln w="9525">
            <a:noFill/>
            <a:round/>
            <a:headEnd/>
            <a:tailEnd/>
          </a:ln>
        </p:spPr>
        <p:txBody>
          <a:bodyPr lIns="90000" tIns="46800" rIns="90000" bIns="4680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120DB1C-80F9-4EA6-90B6-1D1C528513C6}" type="slidenum">
              <a:rPr lang="en-US" altLang="fr-FR" sz="1200">
                <a:solidFill>
                  <a:srgbClr val="000000"/>
                </a:solidFill>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en-US" altLang="fr-FR"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9"/>
          <p:cNvSpPr>
            <a:spLocks noGrp="1" noChangeArrowheads="1"/>
          </p:cNvSpPr>
          <p:nvPr>
            <p:ph type="sldNum" sz="quarter"/>
          </p:nvPr>
        </p:nvSpPr>
        <p:spPr>
          <a:noFill/>
          <a:ln>
            <a:round/>
            <a:headEnd/>
            <a:tailEnd/>
          </a:ln>
        </p:spPr>
        <p:txBody>
          <a:bodyPr/>
          <a:lstStyle/>
          <a:p>
            <a:fld id="{4C941F4A-0A79-4C45-ACF2-EC7E21FCE6D3}" type="slidenum">
              <a:rPr lang="en-US" altLang="fr-FR"/>
              <a:pPr/>
              <a:t>23</a:t>
            </a:fld>
            <a:endParaRPr lang="en-US" altLang="fr-FR"/>
          </a:p>
        </p:txBody>
      </p:sp>
      <p:sp>
        <p:nvSpPr>
          <p:cNvPr id="45059" name="Rectangle 1"/>
          <p:cNvSpPr>
            <a:spLocks noGrp="1" noRot="1" noChangeAspect="1" noChangeArrowheads="1" noTextEdit="1"/>
          </p:cNvSpPr>
          <p:nvPr>
            <p:ph type="sldImg"/>
          </p:nvPr>
        </p:nvSpPr>
        <p:spPr>
          <a:xfrm>
            <a:off x="2857500" y="514350"/>
            <a:ext cx="3429000" cy="2571750"/>
          </a:xfrm>
          <a:solidFill>
            <a:srgbClr val="FFFFFF"/>
          </a:solidFill>
          <a:ln/>
        </p:spPr>
      </p:sp>
      <p:sp>
        <p:nvSpPr>
          <p:cNvPr id="45060" name="Text Box 2"/>
          <p:cNvSpPr>
            <a:spLocks noGrp="1" noChangeArrowheads="1"/>
          </p:cNvSpPr>
          <p:nvPr>
            <p:ph type="body" idx="1"/>
          </p:nvPr>
        </p:nvSpPr>
        <p:spPr>
          <a:xfrm>
            <a:off x="1219200" y="3257550"/>
            <a:ext cx="6705600" cy="3086100"/>
          </a:xfrm>
          <a:noFill/>
        </p:spPr>
        <p:txBody>
          <a:bodyP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fr-FR">
                <a:latin typeface="Arial" charset="0"/>
                <a:ea typeface="MS PGothic" pitchFamily="34" charset="-128"/>
              </a:rPr>
              <a:t>44</a:t>
            </a:r>
          </a:p>
        </p:txBody>
      </p:sp>
      <p:sp>
        <p:nvSpPr>
          <p:cNvPr id="45061" name="Text Box 3"/>
          <p:cNvSpPr txBox="1">
            <a:spLocks noChangeArrowheads="1"/>
          </p:cNvSpPr>
          <p:nvPr/>
        </p:nvSpPr>
        <p:spPr bwMode="auto">
          <a:xfrm>
            <a:off x="5181600" y="6515100"/>
            <a:ext cx="3962400" cy="342900"/>
          </a:xfrm>
          <a:prstGeom prst="rect">
            <a:avLst/>
          </a:prstGeom>
          <a:noFill/>
          <a:ln w="9525">
            <a:noFill/>
            <a:round/>
            <a:headEnd/>
            <a:tailEnd/>
          </a:ln>
        </p:spPr>
        <p:txBody>
          <a:bodyPr lIns="90000" tIns="46800" rIns="90000" bIns="4680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FAE09CB-2EE6-4762-A639-82D1DC00F89B}" type="slidenum">
              <a:rPr lang="en-US" altLang="fr-FR" sz="1200">
                <a:solidFill>
                  <a:srgbClr val="000000"/>
                </a:solidFill>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23</a:t>
            </a:fld>
            <a:endParaRPr lang="en-US" altLang="fr-FR" sz="12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9"/>
          <p:cNvSpPr>
            <a:spLocks noGrp="1" noChangeArrowheads="1"/>
          </p:cNvSpPr>
          <p:nvPr>
            <p:ph type="sldNum" sz="quarter"/>
          </p:nvPr>
        </p:nvSpPr>
        <p:spPr>
          <a:noFill/>
          <a:ln>
            <a:round/>
            <a:headEnd/>
            <a:tailEnd/>
          </a:ln>
        </p:spPr>
        <p:txBody>
          <a:bodyPr/>
          <a:lstStyle/>
          <a:p>
            <a:fld id="{AEAB1987-DADD-4103-99E6-960B70CF0CFF}" type="slidenum">
              <a:rPr lang="en-US" altLang="fr-FR"/>
              <a:pPr/>
              <a:t>24</a:t>
            </a:fld>
            <a:endParaRPr lang="en-US" altLang="fr-FR"/>
          </a:p>
        </p:txBody>
      </p:sp>
      <p:sp>
        <p:nvSpPr>
          <p:cNvPr id="46083" name="Rectangle 1"/>
          <p:cNvSpPr>
            <a:spLocks noGrp="1" noRot="1" noChangeAspect="1" noChangeArrowheads="1" noTextEdit="1"/>
          </p:cNvSpPr>
          <p:nvPr>
            <p:ph type="sldImg"/>
          </p:nvPr>
        </p:nvSpPr>
        <p:spPr>
          <a:xfrm>
            <a:off x="2857500" y="514350"/>
            <a:ext cx="3429000" cy="2571750"/>
          </a:xfrm>
          <a:solidFill>
            <a:srgbClr val="FFFFFF"/>
          </a:solidFill>
          <a:ln/>
        </p:spPr>
      </p:sp>
      <p:sp>
        <p:nvSpPr>
          <p:cNvPr id="46084" name="Text Box 2"/>
          <p:cNvSpPr>
            <a:spLocks noGrp="1" noChangeArrowheads="1"/>
          </p:cNvSpPr>
          <p:nvPr>
            <p:ph type="body" idx="1"/>
          </p:nvPr>
        </p:nvSpPr>
        <p:spPr>
          <a:xfrm>
            <a:off x="1219200" y="3257550"/>
            <a:ext cx="6705600" cy="3086100"/>
          </a:xfrm>
          <a:noFill/>
        </p:spPr>
        <p:txBody>
          <a:bodyP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fr-FR">
                <a:latin typeface="Arial" charset="0"/>
                <a:ea typeface="MS PGothic" pitchFamily="34" charset="-128"/>
              </a:rPr>
              <a:t>39</a:t>
            </a:r>
          </a:p>
        </p:txBody>
      </p:sp>
      <p:sp>
        <p:nvSpPr>
          <p:cNvPr id="46085" name="Text Box 3"/>
          <p:cNvSpPr txBox="1">
            <a:spLocks noChangeArrowheads="1"/>
          </p:cNvSpPr>
          <p:nvPr/>
        </p:nvSpPr>
        <p:spPr bwMode="auto">
          <a:xfrm>
            <a:off x="5181600" y="6515100"/>
            <a:ext cx="3962400" cy="342900"/>
          </a:xfrm>
          <a:prstGeom prst="rect">
            <a:avLst/>
          </a:prstGeom>
          <a:noFill/>
          <a:ln w="9525">
            <a:noFill/>
            <a:round/>
            <a:headEnd/>
            <a:tailEnd/>
          </a:ln>
        </p:spPr>
        <p:txBody>
          <a:bodyPr lIns="90000" tIns="46800" rIns="90000" bIns="4680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199EC87-0EFD-498C-863F-B68F70E4EE0A}" type="slidenum">
              <a:rPr lang="en-US" altLang="fr-FR" sz="1200">
                <a:solidFill>
                  <a:srgbClr val="000000"/>
                </a:solidFill>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24</a:t>
            </a:fld>
            <a:endParaRPr lang="en-US" altLang="fr-FR" sz="12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9"/>
          <p:cNvSpPr>
            <a:spLocks noGrp="1" noChangeArrowheads="1"/>
          </p:cNvSpPr>
          <p:nvPr>
            <p:ph type="sldNum" sz="quarter"/>
          </p:nvPr>
        </p:nvSpPr>
        <p:spPr>
          <a:noFill/>
          <a:ln>
            <a:round/>
            <a:headEnd/>
            <a:tailEnd/>
          </a:ln>
        </p:spPr>
        <p:txBody>
          <a:bodyPr/>
          <a:lstStyle/>
          <a:p>
            <a:fld id="{52CB962F-24E9-42A1-95E6-F76AB4479CE1}" type="slidenum">
              <a:rPr lang="en-US" altLang="fr-FR"/>
              <a:pPr/>
              <a:t>25</a:t>
            </a:fld>
            <a:endParaRPr lang="en-US" altLang="fr-FR"/>
          </a:p>
        </p:txBody>
      </p:sp>
      <p:sp>
        <p:nvSpPr>
          <p:cNvPr id="47107" name="Rectangle 1"/>
          <p:cNvSpPr>
            <a:spLocks noGrp="1" noRot="1" noChangeAspect="1" noChangeArrowheads="1" noTextEdit="1"/>
          </p:cNvSpPr>
          <p:nvPr>
            <p:ph type="sldImg"/>
          </p:nvPr>
        </p:nvSpPr>
        <p:spPr>
          <a:xfrm>
            <a:off x="2857500" y="514350"/>
            <a:ext cx="3429000" cy="2571750"/>
          </a:xfrm>
          <a:solidFill>
            <a:srgbClr val="FFFFFF"/>
          </a:solidFill>
          <a:ln/>
        </p:spPr>
      </p:sp>
      <p:sp>
        <p:nvSpPr>
          <p:cNvPr id="47108" name="Text Box 2"/>
          <p:cNvSpPr>
            <a:spLocks noGrp="1" noChangeArrowheads="1"/>
          </p:cNvSpPr>
          <p:nvPr>
            <p:ph type="body" idx="1"/>
          </p:nvPr>
        </p:nvSpPr>
        <p:spPr>
          <a:xfrm>
            <a:off x="1219200" y="3257550"/>
            <a:ext cx="6705600" cy="3086100"/>
          </a:xfrm>
          <a:noFill/>
        </p:spPr>
        <p:txBody>
          <a:bodyP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fr-FR">
                <a:latin typeface="Arial" charset="0"/>
                <a:ea typeface="MS PGothic" pitchFamily="34" charset="-128"/>
              </a:rPr>
              <a:t>47</a:t>
            </a:r>
          </a:p>
        </p:txBody>
      </p:sp>
      <p:sp>
        <p:nvSpPr>
          <p:cNvPr id="47109" name="Text Box 3"/>
          <p:cNvSpPr txBox="1">
            <a:spLocks noChangeArrowheads="1"/>
          </p:cNvSpPr>
          <p:nvPr/>
        </p:nvSpPr>
        <p:spPr bwMode="auto">
          <a:xfrm>
            <a:off x="5181600" y="6515100"/>
            <a:ext cx="3962400" cy="342900"/>
          </a:xfrm>
          <a:prstGeom prst="rect">
            <a:avLst/>
          </a:prstGeom>
          <a:noFill/>
          <a:ln w="9525">
            <a:noFill/>
            <a:round/>
            <a:headEnd/>
            <a:tailEnd/>
          </a:ln>
        </p:spPr>
        <p:txBody>
          <a:bodyPr lIns="90000" tIns="46800" rIns="90000" bIns="4680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52EB052-E925-4770-A7EB-52A5127AF4BF}" type="slidenum">
              <a:rPr lang="en-US" altLang="fr-FR" sz="1200">
                <a:solidFill>
                  <a:srgbClr val="000000"/>
                </a:solidFill>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25</a:t>
            </a:fld>
            <a:endParaRPr lang="en-US" altLang="fr-FR" sz="12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9"/>
          <p:cNvSpPr>
            <a:spLocks noGrp="1" noChangeArrowheads="1"/>
          </p:cNvSpPr>
          <p:nvPr>
            <p:ph type="sldNum" sz="quarter"/>
          </p:nvPr>
        </p:nvSpPr>
        <p:spPr>
          <a:noFill/>
          <a:ln>
            <a:round/>
            <a:headEnd/>
            <a:tailEnd/>
          </a:ln>
        </p:spPr>
        <p:txBody>
          <a:bodyPr/>
          <a:lstStyle/>
          <a:p>
            <a:fld id="{D7C1221E-FD0C-45A8-A9F5-4B20A8F4A8D2}" type="slidenum">
              <a:rPr lang="en-US" altLang="fr-FR"/>
              <a:pPr/>
              <a:t>26</a:t>
            </a:fld>
            <a:endParaRPr lang="en-US" altLang="fr-FR"/>
          </a:p>
        </p:txBody>
      </p:sp>
      <p:sp>
        <p:nvSpPr>
          <p:cNvPr id="48131" name="Rectangle 1"/>
          <p:cNvSpPr>
            <a:spLocks noGrp="1" noRot="1" noChangeAspect="1" noChangeArrowheads="1" noTextEdit="1"/>
          </p:cNvSpPr>
          <p:nvPr>
            <p:ph type="sldImg"/>
          </p:nvPr>
        </p:nvSpPr>
        <p:spPr>
          <a:xfrm>
            <a:off x="2857500" y="514350"/>
            <a:ext cx="3429000" cy="2571750"/>
          </a:xfrm>
          <a:solidFill>
            <a:srgbClr val="FFFFFF"/>
          </a:solidFill>
          <a:ln/>
        </p:spPr>
      </p:sp>
      <p:sp>
        <p:nvSpPr>
          <p:cNvPr id="48132" name="Text Box 2"/>
          <p:cNvSpPr>
            <a:spLocks noGrp="1" noChangeArrowheads="1"/>
          </p:cNvSpPr>
          <p:nvPr>
            <p:ph type="body" idx="1"/>
          </p:nvPr>
        </p:nvSpPr>
        <p:spPr>
          <a:xfrm>
            <a:off x="1219200" y="3257550"/>
            <a:ext cx="6705600" cy="3086100"/>
          </a:xfrm>
          <a:noFill/>
        </p:spPr>
        <p:txBody>
          <a:bodyP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fr-FR">
                <a:latin typeface="Arial" charset="0"/>
                <a:ea typeface="MS PGothic" pitchFamily="34" charset="-128"/>
              </a:rPr>
              <a:t>47</a:t>
            </a:r>
          </a:p>
        </p:txBody>
      </p:sp>
      <p:sp>
        <p:nvSpPr>
          <p:cNvPr id="48133" name="Text Box 3"/>
          <p:cNvSpPr txBox="1">
            <a:spLocks noChangeArrowheads="1"/>
          </p:cNvSpPr>
          <p:nvPr/>
        </p:nvSpPr>
        <p:spPr bwMode="auto">
          <a:xfrm>
            <a:off x="5181600" y="6515100"/>
            <a:ext cx="3962400" cy="342900"/>
          </a:xfrm>
          <a:prstGeom prst="rect">
            <a:avLst/>
          </a:prstGeom>
          <a:noFill/>
          <a:ln w="9525">
            <a:noFill/>
            <a:round/>
            <a:headEnd/>
            <a:tailEnd/>
          </a:ln>
        </p:spPr>
        <p:txBody>
          <a:bodyPr lIns="90000" tIns="46800" rIns="90000" bIns="4680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6A930F7-B011-459A-8CC0-909440B77624}" type="slidenum">
              <a:rPr lang="en-US" altLang="fr-FR" sz="1200">
                <a:solidFill>
                  <a:srgbClr val="000000"/>
                </a:solidFill>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26</a:t>
            </a:fld>
            <a:endParaRPr lang="en-US" altLang="fr-FR" sz="12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9"/>
          <p:cNvSpPr>
            <a:spLocks noGrp="1" noChangeArrowheads="1"/>
          </p:cNvSpPr>
          <p:nvPr>
            <p:ph type="sldNum" sz="quarter"/>
          </p:nvPr>
        </p:nvSpPr>
        <p:spPr>
          <a:noFill/>
          <a:ln>
            <a:round/>
            <a:headEnd/>
            <a:tailEnd/>
          </a:ln>
        </p:spPr>
        <p:txBody>
          <a:bodyPr/>
          <a:lstStyle/>
          <a:p>
            <a:fld id="{3A52F2A5-1A54-4409-AE5E-3337BA56BCEA}" type="slidenum">
              <a:rPr lang="en-US" altLang="fr-FR"/>
              <a:pPr/>
              <a:t>27</a:t>
            </a:fld>
            <a:endParaRPr lang="en-US" altLang="fr-FR"/>
          </a:p>
        </p:txBody>
      </p:sp>
      <p:sp>
        <p:nvSpPr>
          <p:cNvPr id="50179" name="Rectangle 1"/>
          <p:cNvSpPr>
            <a:spLocks noGrp="1" noRot="1" noChangeAspect="1" noChangeArrowheads="1" noTextEdit="1"/>
          </p:cNvSpPr>
          <p:nvPr>
            <p:ph type="sldImg"/>
          </p:nvPr>
        </p:nvSpPr>
        <p:spPr>
          <a:xfrm>
            <a:off x="2857500" y="514350"/>
            <a:ext cx="3429000" cy="2571750"/>
          </a:xfrm>
          <a:solidFill>
            <a:srgbClr val="FFFFFF"/>
          </a:solidFill>
          <a:ln/>
        </p:spPr>
      </p:sp>
      <p:sp>
        <p:nvSpPr>
          <p:cNvPr id="50180" name="Text Box 2"/>
          <p:cNvSpPr>
            <a:spLocks noGrp="1" noChangeArrowheads="1"/>
          </p:cNvSpPr>
          <p:nvPr>
            <p:ph type="body" idx="1"/>
          </p:nvPr>
        </p:nvSpPr>
        <p:spPr>
          <a:xfrm>
            <a:off x="1219200" y="3257550"/>
            <a:ext cx="6705600" cy="3086100"/>
          </a:xfrm>
          <a:noFill/>
        </p:spPr>
        <p:txBody>
          <a:bodyP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fr-FR">
                <a:latin typeface="Arial" charset="0"/>
                <a:ea typeface="MS PGothic" pitchFamily="34" charset="-128"/>
              </a:rPr>
              <a:t>14</a:t>
            </a:r>
          </a:p>
        </p:txBody>
      </p:sp>
      <p:sp>
        <p:nvSpPr>
          <p:cNvPr id="50181" name="Text Box 3"/>
          <p:cNvSpPr txBox="1">
            <a:spLocks noChangeArrowheads="1"/>
          </p:cNvSpPr>
          <p:nvPr/>
        </p:nvSpPr>
        <p:spPr bwMode="auto">
          <a:xfrm>
            <a:off x="5181600" y="6515100"/>
            <a:ext cx="3962400" cy="342900"/>
          </a:xfrm>
          <a:prstGeom prst="rect">
            <a:avLst/>
          </a:prstGeom>
          <a:noFill/>
          <a:ln w="9525">
            <a:noFill/>
            <a:round/>
            <a:headEnd/>
            <a:tailEnd/>
          </a:ln>
        </p:spPr>
        <p:txBody>
          <a:bodyPr lIns="90000" tIns="46800" rIns="90000" bIns="4680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7935452-2807-436B-BF7D-B985E388B9CC}" type="slidenum">
              <a:rPr lang="en-US" altLang="fr-FR" sz="1200">
                <a:solidFill>
                  <a:srgbClr val="000000"/>
                </a:solidFill>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27</a:t>
            </a:fld>
            <a:endParaRPr lang="en-US" altLang="fr-FR"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9"/>
          <p:cNvSpPr>
            <a:spLocks noGrp="1" noChangeArrowheads="1"/>
          </p:cNvSpPr>
          <p:nvPr>
            <p:ph type="sldNum" sz="quarter"/>
          </p:nvPr>
        </p:nvSpPr>
        <p:spPr>
          <a:noFill/>
          <a:ln>
            <a:round/>
            <a:headEnd/>
            <a:tailEnd/>
          </a:ln>
        </p:spPr>
        <p:txBody>
          <a:bodyPr/>
          <a:lstStyle/>
          <a:p>
            <a:fld id="{8D13F672-648B-4342-9823-40DA37B2870D}" type="slidenum">
              <a:rPr lang="en-US" altLang="fr-FR"/>
              <a:pPr/>
              <a:t>2</a:t>
            </a:fld>
            <a:endParaRPr lang="en-US" altLang="fr-FR"/>
          </a:p>
        </p:txBody>
      </p:sp>
      <p:sp>
        <p:nvSpPr>
          <p:cNvPr id="35843" name="Rectangle 1"/>
          <p:cNvSpPr>
            <a:spLocks noGrp="1" noRot="1" noChangeAspect="1" noChangeArrowheads="1" noTextEdit="1"/>
          </p:cNvSpPr>
          <p:nvPr>
            <p:ph type="sldImg"/>
          </p:nvPr>
        </p:nvSpPr>
        <p:spPr>
          <a:xfrm>
            <a:off x="2857500" y="514350"/>
            <a:ext cx="3429000" cy="2571750"/>
          </a:xfrm>
          <a:solidFill>
            <a:srgbClr val="FFFFFF"/>
          </a:solidFill>
          <a:ln/>
        </p:spPr>
      </p:sp>
      <p:sp>
        <p:nvSpPr>
          <p:cNvPr id="35844" name="Text Box 2"/>
          <p:cNvSpPr>
            <a:spLocks noGrp="1" noChangeArrowheads="1"/>
          </p:cNvSpPr>
          <p:nvPr>
            <p:ph type="body" idx="1"/>
          </p:nvPr>
        </p:nvSpPr>
        <p:spPr>
          <a:xfrm>
            <a:off x="1219200" y="3257550"/>
            <a:ext cx="6705600" cy="3086100"/>
          </a:xfrm>
          <a:noFill/>
        </p:spPr>
        <p:txBody>
          <a:bodyP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fr-FR">
                <a:latin typeface="Arial" charset="0"/>
                <a:ea typeface="MS PGothic" pitchFamily="34" charset="-128"/>
              </a:rPr>
              <a:t>76</a:t>
            </a:r>
          </a:p>
        </p:txBody>
      </p:sp>
      <p:sp>
        <p:nvSpPr>
          <p:cNvPr id="35845" name="Text Box 3"/>
          <p:cNvSpPr txBox="1">
            <a:spLocks noChangeArrowheads="1"/>
          </p:cNvSpPr>
          <p:nvPr/>
        </p:nvSpPr>
        <p:spPr bwMode="auto">
          <a:xfrm>
            <a:off x="5181600" y="6515100"/>
            <a:ext cx="3962400" cy="342900"/>
          </a:xfrm>
          <a:prstGeom prst="rect">
            <a:avLst/>
          </a:prstGeom>
          <a:noFill/>
          <a:ln w="9525">
            <a:noFill/>
            <a:round/>
            <a:headEnd/>
            <a:tailEnd/>
          </a:ln>
        </p:spPr>
        <p:txBody>
          <a:bodyPr lIns="90000" tIns="46800" rIns="90000" bIns="4680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2131552-25B0-4263-B6D5-F99D9689C57B}" type="slidenum">
              <a:rPr lang="en-US" altLang="fr-FR" sz="1200">
                <a:solidFill>
                  <a:srgbClr val="000000"/>
                </a:solidFill>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a:t>
            </a:fld>
            <a:endParaRPr lang="en-US" altLang="fr-FR"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9"/>
          <p:cNvSpPr>
            <a:spLocks noGrp="1" noChangeArrowheads="1"/>
          </p:cNvSpPr>
          <p:nvPr>
            <p:ph type="sldNum" sz="quarter"/>
          </p:nvPr>
        </p:nvSpPr>
        <p:spPr>
          <a:noFill/>
          <a:ln>
            <a:round/>
            <a:headEnd/>
            <a:tailEnd/>
          </a:ln>
        </p:spPr>
        <p:txBody>
          <a:bodyPr/>
          <a:lstStyle/>
          <a:p>
            <a:fld id="{38FD6905-E98B-44A5-920A-BA881E03C89E}" type="slidenum">
              <a:rPr lang="en-US" altLang="fr-FR"/>
              <a:pPr/>
              <a:t>3</a:t>
            </a:fld>
            <a:endParaRPr lang="en-US" altLang="fr-FR"/>
          </a:p>
        </p:txBody>
      </p:sp>
      <p:sp>
        <p:nvSpPr>
          <p:cNvPr id="36867" name="Rectangle 1"/>
          <p:cNvSpPr>
            <a:spLocks noGrp="1" noRot="1" noChangeAspect="1" noChangeArrowheads="1" noTextEdit="1"/>
          </p:cNvSpPr>
          <p:nvPr>
            <p:ph type="sldImg"/>
          </p:nvPr>
        </p:nvSpPr>
        <p:spPr>
          <a:xfrm>
            <a:off x="2857500" y="514350"/>
            <a:ext cx="3429000" cy="2571750"/>
          </a:xfrm>
          <a:solidFill>
            <a:srgbClr val="FFFFFF"/>
          </a:solidFill>
          <a:ln/>
        </p:spPr>
      </p:sp>
      <p:sp>
        <p:nvSpPr>
          <p:cNvPr id="36868" name="Text Box 2"/>
          <p:cNvSpPr>
            <a:spLocks noGrp="1" noChangeArrowheads="1"/>
          </p:cNvSpPr>
          <p:nvPr>
            <p:ph type="body" idx="1"/>
          </p:nvPr>
        </p:nvSpPr>
        <p:spPr>
          <a:xfrm>
            <a:off x="1219200" y="3257550"/>
            <a:ext cx="6705600" cy="3086100"/>
          </a:xfrm>
          <a:noFill/>
        </p:spPr>
        <p:txBody>
          <a:bodyP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fr-FR">
                <a:latin typeface="Arial" charset="0"/>
                <a:ea typeface="MS PGothic" pitchFamily="34" charset="-128"/>
              </a:rPr>
              <a:t>37</a:t>
            </a:r>
          </a:p>
        </p:txBody>
      </p:sp>
      <p:sp>
        <p:nvSpPr>
          <p:cNvPr id="36869" name="Text Box 3"/>
          <p:cNvSpPr txBox="1">
            <a:spLocks noChangeArrowheads="1"/>
          </p:cNvSpPr>
          <p:nvPr/>
        </p:nvSpPr>
        <p:spPr bwMode="auto">
          <a:xfrm>
            <a:off x="5181600" y="6515100"/>
            <a:ext cx="3962400" cy="342900"/>
          </a:xfrm>
          <a:prstGeom prst="rect">
            <a:avLst/>
          </a:prstGeom>
          <a:noFill/>
          <a:ln w="9525">
            <a:noFill/>
            <a:round/>
            <a:headEnd/>
            <a:tailEnd/>
          </a:ln>
        </p:spPr>
        <p:txBody>
          <a:bodyPr lIns="90000" tIns="46800" rIns="90000" bIns="4680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4EAB13B-FA87-4E39-8995-7F60387B715D}" type="slidenum">
              <a:rPr lang="en-US" altLang="fr-FR" sz="1200">
                <a:solidFill>
                  <a:srgbClr val="000000"/>
                </a:solidFill>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a:t>
            </a:fld>
            <a:endParaRPr lang="en-US" altLang="fr-FR"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9"/>
          <p:cNvSpPr>
            <a:spLocks noGrp="1" noChangeArrowheads="1"/>
          </p:cNvSpPr>
          <p:nvPr>
            <p:ph type="sldNum" sz="quarter"/>
          </p:nvPr>
        </p:nvSpPr>
        <p:spPr>
          <a:noFill/>
          <a:ln>
            <a:round/>
            <a:headEnd/>
            <a:tailEnd/>
          </a:ln>
        </p:spPr>
        <p:txBody>
          <a:bodyPr/>
          <a:lstStyle/>
          <a:p>
            <a:fld id="{78E67EB5-FD73-447A-A9B7-8B82B905DBB6}" type="slidenum">
              <a:rPr lang="en-US" altLang="fr-FR"/>
              <a:pPr/>
              <a:t>8</a:t>
            </a:fld>
            <a:endParaRPr lang="en-US" altLang="fr-FR"/>
          </a:p>
        </p:txBody>
      </p:sp>
      <p:sp>
        <p:nvSpPr>
          <p:cNvPr id="37891" name="Rectangle 1"/>
          <p:cNvSpPr>
            <a:spLocks noGrp="1" noRot="1" noChangeAspect="1" noChangeArrowheads="1" noTextEdit="1"/>
          </p:cNvSpPr>
          <p:nvPr>
            <p:ph type="sldImg"/>
          </p:nvPr>
        </p:nvSpPr>
        <p:spPr>
          <a:xfrm>
            <a:off x="2857500" y="514350"/>
            <a:ext cx="3429000" cy="2571750"/>
          </a:xfrm>
          <a:solidFill>
            <a:srgbClr val="FFFFFF"/>
          </a:solidFill>
          <a:ln/>
        </p:spPr>
      </p:sp>
      <p:sp>
        <p:nvSpPr>
          <p:cNvPr id="37892" name="Text Box 2"/>
          <p:cNvSpPr>
            <a:spLocks noGrp="1" noChangeArrowheads="1"/>
          </p:cNvSpPr>
          <p:nvPr>
            <p:ph type="body" idx="1"/>
          </p:nvPr>
        </p:nvSpPr>
        <p:spPr>
          <a:xfrm>
            <a:off x="1219200" y="3257550"/>
            <a:ext cx="6705600" cy="3086100"/>
          </a:xfrm>
          <a:noFill/>
        </p:spPr>
        <p:txBody>
          <a:bodyP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fr-FR">
                <a:latin typeface="Arial" charset="0"/>
                <a:ea typeface="MS PGothic" pitchFamily="34" charset="-128"/>
              </a:rPr>
              <a:t>16</a:t>
            </a:r>
          </a:p>
        </p:txBody>
      </p:sp>
      <p:sp>
        <p:nvSpPr>
          <p:cNvPr id="37893" name="Text Box 3"/>
          <p:cNvSpPr txBox="1">
            <a:spLocks noChangeArrowheads="1"/>
          </p:cNvSpPr>
          <p:nvPr/>
        </p:nvSpPr>
        <p:spPr bwMode="auto">
          <a:xfrm>
            <a:off x="5181600" y="6515100"/>
            <a:ext cx="3962400" cy="342900"/>
          </a:xfrm>
          <a:prstGeom prst="rect">
            <a:avLst/>
          </a:prstGeom>
          <a:noFill/>
          <a:ln w="9525">
            <a:noFill/>
            <a:round/>
            <a:headEnd/>
            <a:tailEnd/>
          </a:ln>
        </p:spPr>
        <p:txBody>
          <a:bodyPr lIns="90000" tIns="46800" rIns="90000" bIns="4680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AD197D1-697F-433F-BB51-4B5C419BB099}" type="slidenum">
              <a:rPr lang="en-US" altLang="fr-FR" sz="1200">
                <a:solidFill>
                  <a:srgbClr val="000000"/>
                </a:solidFill>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a:t>
            </a:fld>
            <a:endParaRPr lang="en-US" altLang="fr-FR" sz="12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9"/>
          <p:cNvSpPr>
            <a:spLocks noGrp="1" noChangeArrowheads="1"/>
          </p:cNvSpPr>
          <p:nvPr>
            <p:ph type="sldNum" sz="quarter"/>
          </p:nvPr>
        </p:nvSpPr>
        <p:spPr>
          <a:noFill/>
          <a:ln>
            <a:round/>
            <a:headEnd/>
            <a:tailEnd/>
          </a:ln>
        </p:spPr>
        <p:txBody>
          <a:bodyPr/>
          <a:lstStyle/>
          <a:p>
            <a:fld id="{1322A6F1-06DA-4086-BD91-30D464C80B05}" type="slidenum">
              <a:rPr lang="en-US" altLang="fr-FR"/>
              <a:pPr/>
              <a:t>9</a:t>
            </a:fld>
            <a:endParaRPr lang="en-US" altLang="fr-FR"/>
          </a:p>
        </p:txBody>
      </p:sp>
      <p:sp>
        <p:nvSpPr>
          <p:cNvPr id="38915" name="Rectangle 1"/>
          <p:cNvSpPr>
            <a:spLocks noGrp="1" noRot="1" noChangeAspect="1" noChangeArrowheads="1" noTextEdit="1"/>
          </p:cNvSpPr>
          <p:nvPr>
            <p:ph type="sldImg"/>
          </p:nvPr>
        </p:nvSpPr>
        <p:spPr>
          <a:xfrm>
            <a:off x="2857500" y="514350"/>
            <a:ext cx="3429000" cy="2571750"/>
          </a:xfrm>
          <a:solidFill>
            <a:srgbClr val="FFFFFF"/>
          </a:solidFill>
          <a:ln/>
        </p:spPr>
      </p:sp>
      <p:sp>
        <p:nvSpPr>
          <p:cNvPr id="38916" name="Text Box 2"/>
          <p:cNvSpPr>
            <a:spLocks noGrp="1" noChangeArrowheads="1"/>
          </p:cNvSpPr>
          <p:nvPr>
            <p:ph type="body" idx="1"/>
          </p:nvPr>
        </p:nvSpPr>
        <p:spPr>
          <a:xfrm>
            <a:off x="1219200" y="3257550"/>
            <a:ext cx="6705600" cy="3086100"/>
          </a:xfrm>
          <a:noFill/>
        </p:spPr>
        <p:txBody>
          <a:bodyP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fr-FR">
                <a:latin typeface="Arial" charset="0"/>
                <a:ea typeface="MS PGothic" pitchFamily="34" charset="-128"/>
              </a:rPr>
              <a:t>34</a:t>
            </a:r>
          </a:p>
        </p:txBody>
      </p:sp>
      <p:sp>
        <p:nvSpPr>
          <p:cNvPr id="38917" name="Text Box 3"/>
          <p:cNvSpPr txBox="1">
            <a:spLocks noChangeArrowheads="1"/>
          </p:cNvSpPr>
          <p:nvPr/>
        </p:nvSpPr>
        <p:spPr bwMode="auto">
          <a:xfrm>
            <a:off x="5181600" y="6515100"/>
            <a:ext cx="3962400" cy="342900"/>
          </a:xfrm>
          <a:prstGeom prst="rect">
            <a:avLst/>
          </a:prstGeom>
          <a:noFill/>
          <a:ln w="9525">
            <a:noFill/>
            <a:round/>
            <a:headEnd/>
            <a:tailEnd/>
          </a:ln>
        </p:spPr>
        <p:txBody>
          <a:bodyPr lIns="90000" tIns="46800" rIns="90000" bIns="4680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2FB815D-557B-45AA-9762-40AC715E4F0E}" type="slidenum">
              <a:rPr lang="en-US" altLang="fr-FR" sz="1200">
                <a:solidFill>
                  <a:srgbClr val="000000"/>
                </a:solidFill>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a:t>
            </a:fld>
            <a:endParaRPr lang="en-US" altLang="fr-FR"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ln>
            <a:round/>
            <a:headEnd/>
            <a:tailEnd/>
          </a:ln>
        </p:spPr>
        <p:txBody>
          <a:bodyPr/>
          <a:lstStyle/>
          <a:p>
            <a:fld id="{503EF042-50FE-4C8D-AF8C-03A0FED6D375}" type="slidenum">
              <a:rPr lang="en-US" altLang="fr-FR"/>
              <a:pPr/>
              <a:t>10</a:t>
            </a:fld>
            <a:endParaRPr lang="en-US" altLang="fr-FR"/>
          </a:p>
        </p:txBody>
      </p:sp>
      <p:sp>
        <p:nvSpPr>
          <p:cNvPr id="39939" name="Rectangle 1"/>
          <p:cNvSpPr>
            <a:spLocks noGrp="1" noRot="1" noChangeAspect="1" noChangeArrowheads="1" noTextEdit="1"/>
          </p:cNvSpPr>
          <p:nvPr>
            <p:ph type="sldImg"/>
          </p:nvPr>
        </p:nvSpPr>
        <p:spPr>
          <a:xfrm>
            <a:off x="2857500" y="514350"/>
            <a:ext cx="3429000" cy="2571750"/>
          </a:xfrm>
          <a:solidFill>
            <a:srgbClr val="FFFFFF"/>
          </a:solidFill>
          <a:ln/>
        </p:spPr>
      </p:sp>
      <p:sp>
        <p:nvSpPr>
          <p:cNvPr id="39940" name="Text Box 2"/>
          <p:cNvSpPr>
            <a:spLocks noGrp="1" noChangeArrowheads="1"/>
          </p:cNvSpPr>
          <p:nvPr>
            <p:ph type="body" idx="1"/>
          </p:nvPr>
        </p:nvSpPr>
        <p:spPr>
          <a:xfrm>
            <a:off x="1219200" y="3257550"/>
            <a:ext cx="6705600" cy="3086100"/>
          </a:xfrm>
          <a:noFill/>
        </p:spPr>
        <p:txBody>
          <a:bodyP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fr-FR">
                <a:latin typeface="Arial" charset="0"/>
                <a:ea typeface="MS PGothic" pitchFamily="34" charset="-128"/>
              </a:rPr>
              <a:t>61</a:t>
            </a:r>
          </a:p>
        </p:txBody>
      </p:sp>
      <p:sp>
        <p:nvSpPr>
          <p:cNvPr id="39941" name="Text Box 3"/>
          <p:cNvSpPr txBox="1">
            <a:spLocks noChangeArrowheads="1"/>
          </p:cNvSpPr>
          <p:nvPr/>
        </p:nvSpPr>
        <p:spPr bwMode="auto">
          <a:xfrm>
            <a:off x="5181600" y="6515100"/>
            <a:ext cx="3962400" cy="342900"/>
          </a:xfrm>
          <a:prstGeom prst="rect">
            <a:avLst/>
          </a:prstGeom>
          <a:noFill/>
          <a:ln w="9525">
            <a:noFill/>
            <a:round/>
            <a:headEnd/>
            <a:tailEnd/>
          </a:ln>
        </p:spPr>
        <p:txBody>
          <a:bodyPr lIns="90000" tIns="46800" rIns="90000" bIns="4680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BC0712B-BE49-4937-A06D-EC30FED7A076}" type="slidenum">
              <a:rPr lang="en-US" altLang="fr-FR" sz="1200">
                <a:solidFill>
                  <a:srgbClr val="000000"/>
                </a:solidFill>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a:t>
            </a:fld>
            <a:endParaRPr lang="en-US" altLang="fr-FR" sz="12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9"/>
          <p:cNvSpPr>
            <a:spLocks noGrp="1" noChangeArrowheads="1"/>
          </p:cNvSpPr>
          <p:nvPr>
            <p:ph type="sldNum" sz="quarter"/>
          </p:nvPr>
        </p:nvSpPr>
        <p:spPr>
          <a:noFill/>
          <a:ln>
            <a:round/>
            <a:headEnd/>
            <a:tailEnd/>
          </a:ln>
        </p:spPr>
        <p:txBody>
          <a:bodyPr/>
          <a:lstStyle/>
          <a:p>
            <a:fld id="{D71FED9B-D8F6-4E07-80DF-44DF71AA9CB0}" type="slidenum">
              <a:rPr lang="en-US" altLang="fr-FR"/>
              <a:pPr/>
              <a:t>11</a:t>
            </a:fld>
            <a:endParaRPr lang="en-US" altLang="fr-FR"/>
          </a:p>
        </p:txBody>
      </p:sp>
      <p:sp>
        <p:nvSpPr>
          <p:cNvPr id="40963" name="Rectangle 1"/>
          <p:cNvSpPr>
            <a:spLocks noGrp="1" noRot="1" noChangeAspect="1" noChangeArrowheads="1" noTextEdit="1"/>
          </p:cNvSpPr>
          <p:nvPr>
            <p:ph type="sldImg"/>
          </p:nvPr>
        </p:nvSpPr>
        <p:spPr>
          <a:xfrm>
            <a:off x="2857500" y="514350"/>
            <a:ext cx="3429000" cy="2571750"/>
          </a:xfrm>
          <a:solidFill>
            <a:srgbClr val="FFFFFF"/>
          </a:solidFill>
          <a:ln/>
        </p:spPr>
      </p:sp>
      <p:sp>
        <p:nvSpPr>
          <p:cNvPr id="40964" name="Text Box 2"/>
          <p:cNvSpPr>
            <a:spLocks noGrp="1" noChangeArrowheads="1"/>
          </p:cNvSpPr>
          <p:nvPr>
            <p:ph type="body" idx="1"/>
          </p:nvPr>
        </p:nvSpPr>
        <p:spPr>
          <a:xfrm>
            <a:off x="1219200" y="3257550"/>
            <a:ext cx="6705600" cy="3086100"/>
          </a:xfrm>
          <a:noFill/>
        </p:spPr>
        <p:txBody>
          <a:bodyP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fr-FR">
                <a:latin typeface="Arial" charset="0"/>
                <a:ea typeface="MS PGothic" pitchFamily="34" charset="-128"/>
              </a:rPr>
              <a:t>82</a:t>
            </a:r>
          </a:p>
        </p:txBody>
      </p:sp>
      <p:sp>
        <p:nvSpPr>
          <p:cNvPr id="40965" name="Text Box 3"/>
          <p:cNvSpPr txBox="1">
            <a:spLocks noChangeArrowheads="1"/>
          </p:cNvSpPr>
          <p:nvPr/>
        </p:nvSpPr>
        <p:spPr bwMode="auto">
          <a:xfrm>
            <a:off x="5181600" y="6515100"/>
            <a:ext cx="3962400" cy="342900"/>
          </a:xfrm>
          <a:prstGeom prst="rect">
            <a:avLst/>
          </a:prstGeom>
          <a:noFill/>
          <a:ln w="9525">
            <a:noFill/>
            <a:round/>
            <a:headEnd/>
            <a:tailEnd/>
          </a:ln>
        </p:spPr>
        <p:txBody>
          <a:bodyPr lIns="90000" tIns="46800" rIns="90000" bIns="4680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4F34B00-BD31-40BA-9B4B-63AD8305ACDD}" type="slidenum">
              <a:rPr lang="en-US" altLang="fr-FR" sz="1200">
                <a:solidFill>
                  <a:srgbClr val="000000"/>
                </a:solidFill>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a:t>
            </a:fld>
            <a:endParaRPr lang="en-US" altLang="fr-FR"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9"/>
          <p:cNvSpPr>
            <a:spLocks noGrp="1" noChangeArrowheads="1"/>
          </p:cNvSpPr>
          <p:nvPr>
            <p:ph type="sldNum" sz="quarter"/>
          </p:nvPr>
        </p:nvSpPr>
        <p:spPr>
          <a:noFill/>
          <a:ln>
            <a:round/>
            <a:headEnd/>
            <a:tailEnd/>
          </a:ln>
        </p:spPr>
        <p:txBody>
          <a:bodyPr/>
          <a:lstStyle/>
          <a:p>
            <a:fld id="{FA618009-D22C-40B7-A638-C070702D9EF9}" type="slidenum">
              <a:rPr lang="en-US" altLang="fr-FR"/>
              <a:pPr/>
              <a:t>13</a:t>
            </a:fld>
            <a:endParaRPr lang="en-US" altLang="fr-FR"/>
          </a:p>
        </p:txBody>
      </p:sp>
      <p:sp>
        <p:nvSpPr>
          <p:cNvPr id="43011" name="Rectangle 1"/>
          <p:cNvSpPr>
            <a:spLocks noGrp="1" noRot="1" noChangeAspect="1" noChangeArrowheads="1" noTextEdit="1"/>
          </p:cNvSpPr>
          <p:nvPr>
            <p:ph type="sldImg"/>
          </p:nvPr>
        </p:nvSpPr>
        <p:spPr>
          <a:xfrm>
            <a:off x="2857500" y="514350"/>
            <a:ext cx="3429000" cy="2571750"/>
          </a:xfrm>
          <a:solidFill>
            <a:srgbClr val="FFFFFF"/>
          </a:solidFill>
          <a:ln/>
        </p:spPr>
      </p:sp>
      <p:sp>
        <p:nvSpPr>
          <p:cNvPr id="43012" name="Text Box 2"/>
          <p:cNvSpPr>
            <a:spLocks noGrp="1" noChangeArrowheads="1"/>
          </p:cNvSpPr>
          <p:nvPr>
            <p:ph type="body" idx="1"/>
          </p:nvPr>
        </p:nvSpPr>
        <p:spPr>
          <a:xfrm>
            <a:off x="1219200" y="3257550"/>
            <a:ext cx="6705600" cy="3086100"/>
          </a:xfrm>
          <a:noFill/>
        </p:spPr>
        <p:txBody>
          <a:bodyP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fr-FR">
                <a:latin typeface="Arial" charset="0"/>
                <a:ea typeface="MS PGothic" pitchFamily="34" charset="-128"/>
              </a:rPr>
              <a:t>47</a:t>
            </a:r>
          </a:p>
        </p:txBody>
      </p:sp>
      <p:sp>
        <p:nvSpPr>
          <p:cNvPr id="43013" name="Text Box 3"/>
          <p:cNvSpPr txBox="1">
            <a:spLocks noChangeArrowheads="1"/>
          </p:cNvSpPr>
          <p:nvPr/>
        </p:nvSpPr>
        <p:spPr bwMode="auto">
          <a:xfrm>
            <a:off x="5181600" y="6515100"/>
            <a:ext cx="3962400" cy="342900"/>
          </a:xfrm>
          <a:prstGeom prst="rect">
            <a:avLst/>
          </a:prstGeom>
          <a:noFill/>
          <a:ln w="9525">
            <a:noFill/>
            <a:round/>
            <a:headEnd/>
            <a:tailEnd/>
          </a:ln>
        </p:spPr>
        <p:txBody>
          <a:bodyPr lIns="90000" tIns="46800" rIns="90000" bIns="4680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530B4B3-3325-4A4E-B921-D6E7767C49FE}" type="slidenum">
              <a:rPr lang="en-US" altLang="fr-FR" sz="1200">
                <a:solidFill>
                  <a:srgbClr val="000000"/>
                </a:solidFill>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en-US" altLang="fr-FR"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9"/>
          <p:cNvSpPr>
            <a:spLocks noGrp="1" noChangeArrowheads="1"/>
          </p:cNvSpPr>
          <p:nvPr>
            <p:ph type="sldNum" sz="quarter"/>
          </p:nvPr>
        </p:nvSpPr>
        <p:spPr>
          <a:noFill/>
          <a:ln>
            <a:round/>
            <a:headEnd/>
            <a:tailEnd/>
          </a:ln>
        </p:spPr>
        <p:txBody>
          <a:bodyPr/>
          <a:lstStyle/>
          <a:p>
            <a:fld id="{D6876C4C-3320-4648-ACF8-F88667A4F910}" type="slidenum">
              <a:rPr lang="en-US" altLang="fr-FR"/>
              <a:pPr/>
              <a:t>20</a:t>
            </a:fld>
            <a:endParaRPr lang="en-US" altLang="fr-FR"/>
          </a:p>
        </p:txBody>
      </p:sp>
      <p:sp>
        <p:nvSpPr>
          <p:cNvPr id="44035" name="Rectangle 1"/>
          <p:cNvSpPr>
            <a:spLocks noGrp="1" noRot="1" noChangeAspect="1" noChangeArrowheads="1" noTextEdit="1"/>
          </p:cNvSpPr>
          <p:nvPr>
            <p:ph type="sldImg"/>
          </p:nvPr>
        </p:nvSpPr>
        <p:spPr>
          <a:xfrm>
            <a:off x="2857500" y="514350"/>
            <a:ext cx="3429000" cy="2571750"/>
          </a:xfrm>
          <a:solidFill>
            <a:srgbClr val="FFFFFF"/>
          </a:solidFill>
          <a:ln/>
        </p:spPr>
      </p:sp>
      <p:sp>
        <p:nvSpPr>
          <p:cNvPr id="44036" name="Text Box 2"/>
          <p:cNvSpPr>
            <a:spLocks noGrp="1" noChangeArrowheads="1"/>
          </p:cNvSpPr>
          <p:nvPr>
            <p:ph type="body" idx="1"/>
          </p:nvPr>
        </p:nvSpPr>
        <p:spPr>
          <a:xfrm>
            <a:off x="1219200" y="3257550"/>
            <a:ext cx="6705600" cy="3086100"/>
          </a:xfrm>
          <a:noFill/>
        </p:spPr>
        <p:txBody>
          <a:bodyP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fr-FR">
                <a:latin typeface="Arial" charset="0"/>
                <a:ea typeface="MS PGothic" pitchFamily="34" charset="-128"/>
              </a:rPr>
              <a:t>43</a:t>
            </a:r>
          </a:p>
        </p:txBody>
      </p:sp>
      <p:sp>
        <p:nvSpPr>
          <p:cNvPr id="44037" name="Text Box 3"/>
          <p:cNvSpPr txBox="1">
            <a:spLocks noChangeArrowheads="1"/>
          </p:cNvSpPr>
          <p:nvPr/>
        </p:nvSpPr>
        <p:spPr bwMode="auto">
          <a:xfrm>
            <a:off x="5181600" y="6515100"/>
            <a:ext cx="3962400" cy="342900"/>
          </a:xfrm>
          <a:prstGeom prst="rect">
            <a:avLst/>
          </a:prstGeom>
          <a:noFill/>
          <a:ln w="9525">
            <a:noFill/>
            <a:round/>
            <a:headEnd/>
            <a:tailEnd/>
          </a:ln>
        </p:spPr>
        <p:txBody>
          <a:bodyPr lIns="90000" tIns="46800" rIns="90000" bIns="4680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B72F0BD-ABBE-41B0-801F-7700DF8B4271}" type="slidenum">
              <a:rPr lang="en-US" altLang="fr-FR" sz="1200">
                <a:solidFill>
                  <a:srgbClr val="000000"/>
                </a:solidFill>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20</a:t>
            </a:fld>
            <a:endParaRPr lang="en-US" altLang="fr-FR"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endParaRPr lang="fr-CA"/>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Rectangle 5"/>
          <p:cNvSpPr>
            <a:spLocks noGrp="1" noChangeArrowheads="1"/>
          </p:cNvSpPr>
          <p:nvPr>
            <p:ph type="sldNum" idx="10"/>
          </p:nvPr>
        </p:nvSpPr>
        <p:spPr>
          <a:ln/>
        </p:spPr>
        <p:txBody>
          <a:bodyPr/>
          <a:lstStyle>
            <a:lvl1pPr>
              <a:defRPr/>
            </a:lvl1pPr>
          </a:lstStyle>
          <a:p>
            <a:pPr>
              <a:defRPr/>
            </a:pPr>
            <a:fld id="{32D7BEED-D4C3-4668-B04B-3E2F2A314129}" type="slidenum">
              <a:rPr lang="en-US" altLang="fr-FR"/>
              <a:pPr>
                <a:defRPr/>
              </a:pPr>
              <a:t>‹N°›</a:t>
            </a:fld>
            <a:endParaRPr lang="en-US" alt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Rectangle 5"/>
          <p:cNvSpPr>
            <a:spLocks noGrp="1" noChangeArrowheads="1"/>
          </p:cNvSpPr>
          <p:nvPr>
            <p:ph type="sldNum" idx="10"/>
          </p:nvPr>
        </p:nvSpPr>
        <p:spPr>
          <a:ln/>
        </p:spPr>
        <p:txBody>
          <a:bodyPr/>
          <a:lstStyle>
            <a:lvl1pPr>
              <a:defRPr/>
            </a:lvl1pPr>
          </a:lstStyle>
          <a:p>
            <a:pPr>
              <a:defRPr/>
            </a:pPr>
            <a:fld id="{91842834-E1B2-41F3-A6E3-39C183D2E6FC}" type="slidenum">
              <a:rPr lang="en-US" altLang="fr-FR"/>
              <a:pPr>
                <a:defRPr/>
              </a:pPr>
              <a:t>‹N°›</a:t>
            </a:fld>
            <a:endParaRPr lang="en-US" alt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1925" y="463550"/>
            <a:ext cx="1941513" cy="5748338"/>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685800" y="463550"/>
            <a:ext cx="5673725" cy="57483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Rectangle 5"/>
          <p:cNvSpPr>
            <a:spLocks noGrp="1" noChangeArrowheads="1"/>
          </p:cNvSpPr>
          <p:nvPr>
            <p:ph type="sldNum" idx="10"/>
          </p:nvPr>
        </p:nvSpPr>
        <p:spPr>
          <a:ln/>
        </p:spPr>
        <p:txBody>
          <a:bodyPr/>
          <a:lstStyle>
            <a:lvl1pPr>
              <a:defRPr/>
            </a:lvl1pPr>
          </a:lstStyle>
          <a:p>
            <a:pPr>
              <a:defRPr/>
            </a:pPr>
            <a:fld id="{2CDFA9FC-D47E-4636-941E-4D3F83D38E7E}" type="slidenum">
              <a:rPr lang="en-US" altLang="fr-FR"/>
              <a:pPr>
                <a:defRPr/>
              </a:pPr>
              <a:t>‹N°›</a:t>
            </a:fld>
            <a:endParaRPr lang="en-US" alt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56" name="Texte du titre"/>
          <p:cNvSpPr txBox="1">
            <a:spLocks noGrp="1"/>
          </p:cNvSpPr>
          <p:nvPr>
            <p:ph type="title"/>
          </p:nvPr>
        </p:nvSpPr>
        <p:spPr>
          <a:prstGeom prst="rect">
            <a:avLst/>
          </a:prstGeom>
        </p:spPr>
        <p:txBody>
          <a:bodyPr/>
          <a:lstStyle/>
          <a:p>
            <a:r>
              <a:t>Texte du titre</a:t>
            </a:r>
          </a:p>
        </p:txBody>
      </p:sp>
      <p:sp>
        <p:nvSpPr>
          <p:cNvPr id="57"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4" name="Numéro de diapositive"/>
          <p:cNvSpPr txBox="1">
            <a:spLocks noGrp="1"/>
          </p:cNvSpPr>
          <p:nvPr>
            <p:ph type="sldNum" sz="quarter" idx="10"/>
          </p:nvPr>
        </p:nvSpPr>
        <p:spPr/>
        <p:txBody>
          <a:bodyPr/>
          <a:lstStyle>
            <a:lvl1pPr>
              <a:defRPr smtClean="0"/>
            </a:lvl1pPr>
          </a:lstStyle>
          <a:p>
            <a:pPr>
              <a:defRPr/>
            </a:pPr>
            <a:fld id="{0448E6F6-E088-49EB-8CCA-A351D39026E2}" type="slidenum">
              <a:rPr lang="fr-FR" altLang="fr-FR"/>
              <a:pPr>
                <a:defRPr/>
              </a:pPr>
              <a:t>‹N°›</a:t>
            </a:fld>
            <a:endParaRPr lang="fr-FR" altLang="fr-F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Rectangle 5"/>
          <p:cNvSpPr>
            <a:spLocks noGrp="1" noChangeArrowheads="1"/>
          </p:cNvSpPr>
          <p:nvPr>
            <p:ph type="sldNum" idx="10"/>
          </p:nvPr>
        </p:nvSpPr>
        <p:spPr>
          <a:ln/>
        </p:spPr>
        <p:txBody>
          <a:bodyPr/>
          <a:lstStyle>
            <a:lvl1pPr>
              <a:defRPr/>
            </a:lvl1pPr>
          </a:lstStyle>
          <a:p>
            <a:pPr>
              <a:defRPr/>
            </a:pPr>
            <a:fld id="{14FD80A9-FF1E-4CB7-B108-BE58F1F489A7}" type="slidenum">
              <a:rPr lang="en-US" altLang="fr-FR"/>
              <a:pPr>
                <a:defRPr/>
              </a:pPr>
              <a:t>‹N°›</a:t>
            </a:fld>
            <a:endParaRPr lang="en-US" alt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a:t>Modifiez le style du titre</a:t>
            </a:r>
            <a:endParaRPr lang="fr-CA"/>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
        <p:nvSpPr>
          <p:cNvPr id="4" name="Rectangle 5"/>
          <p:cNvSpPr>
            <a:spLocks noGrp="1" noChangeArrowheads="1"/>
          </p:cNvSpPr>
          <p:nvPr>
            <p:ph type="sldNum" idx="10"/>
          </p:nvPr>
        </p:nvSpPr>
        <p:spPr>
          <a:ln/>
        </p:spPr>
        <p:txBody>
          <a:bodyPr/>
          <a:lstStyle>
            <a:lvl1pPr>
              <a:defRPr/>
            </a:lvl1pPr>
          </a:lstStyle>
          <a:p>
            <a:pPr>
              <a:defRPr/>
            </a:pPr>
            <a:fld id="{6C3C9DE5-3226-4142-91AE-FA7B4447E04E}" type="slidenum">
              <a:rPr lang="en-US" altLang="fr-FR"/>
              <a:pPr>
                <a:defRPr/>
              </a:pPr>
              <a:t>‹N°›</a:t>
            </a:fld>
            <a:endParaRPr lang="en-US" alt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685800" y="1981200"/>
            <a:ext cx="3806825" cy="42306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5025" y="1981200"/>
            <a:ext cx="3808413" cy="42306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Rectangle 5"/>
          <p:cNvSpPr>
            <a:spLocks noGrp="1" noChangeArrowheads="1"/>
          </p:cNvSpPr>
          <p:nvPr>
            <p:ph type="sldNum" idx="10"/>
          </p:nvPr>
        </p:nvSpPr>
        <p:spPr>
          <a:ln/>
        </p:spPr>
        <p:txBody>
          <a:bodyPr/>
          <a:lstStyle>
            <a:lvl1pPr>
              <a:defRPr/>
            </a:lvl1pPr>
          </a:lstStyle>
          <a:p>
            <a:pPr>
              <a:defRPr/>
            </a:pPr>
            <a:fld id="{809D4C2C-C8C2-4EF8-ABE6-CFF373EE7922}" type="slidenum">
              <a:rPr lang="en-US" altLang="fr-FR"/>
              <a:pPr>
                <a:defRPr/>
              </a:pPr>
              <a:t>‹N°›</a:t>
            </a:fld>
            <a:endParaRPr lang="en-US" alt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Modifiez le style du titre</a:t>
            </a:r>
            <a:endParaRPr lang="fr-CA"/>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Rectangle 5"/>
          <p:cNvSpPr>
            <a:spLocks noGrp="1" noChangeArrowheads="1"/>
          </p:cNvSpPr>
          <p:nvPr>
            <p:ph type="sldNum" idx="10"/>
          </p:nvPr>
        </p:nvSpPr>
        <p:spPr>
          <a:ln/>
        </p:spPr>
        <p:txBody>
          <a:bodyPr/>
          <a:lstStyle>
            <a:lvl1pPr>
              <a:defRPr/>
            </a:lvl1pPr>
          </a:lstStyle>
          <a:p>
            <a:pPr>
              <a:defRPr/>
            </a:pPr>
            <a:fld id="{B122A706-2658-474F-A7E7-052AD62D896B}" type="slidenum">
              <a:rPr lang="en-US" altLang="fr-FR"/>
              <a:pPr>
                <a:defRPr/>
              </a:pPr>
              <a:t>‹N°›</a:t>
            </a:fld>
            <a:endParaRPr lang="en-US" alt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Rectangle 5"/>
          <p:cNvSpPr>
            <a:spLocks noGrp="1" noChangeArrowheads="1"/>
          </p:cNvSpPr>
          <p:nvPr>
            <p:ph type="sldNum" idx="10"/>
          </p:nvPr>
        </p:nvSpPr>
        <p:spPr>
          <a:ln/>
        </p:spPr>
        <p:txBody>
          <a:bodyPr/>
          <a:lstStyle>
            <a:lvl1pPr>
              <a:defRPr/>
            </a:lvl1pPr>
          </a:lstStyle>
          <a:p>
            <a:pPr>
              <a:defRPr/>
            </a:pPr>
            <a:fld id="{7BD9F718-6863-487B-8CD6-838A38C3E187}" type="slidenum">
              <a:rPr lang="en-US" altLang="fr-FR"/>
              <a:pPr>
                <a:defRPr/>
              </a:pPr>
              <a:t>‹N°›</a:t>
            </a:fld>
            <a:endParaRPr lang="en-US" alt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1B0CA469-5BF5-40D3-912F-915C2F6BEB64}" type="slidenum">
              <a:rPr lang="en-US" altLang="fr-FR"/>
              <a:pPr>
                <a:defRPr/>
              </a:pPr>
              <a:t>‹N°›</a:t>
            </a:fld>
            <a:endParaRPr lang="en-US" alt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endParaRPr lang="fr-CA"/>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Rectangle 5"/>
          <p:cNvSpPr>
            <a:spLocks noGrp="1" noChangeArrowheads="1"/>
          </p:cNvSpPr>
          <p:nvPr>
            <p:ph type="sldNum" idx="10"/>
          </p:nvPr>
        </p:nvSpPr>
        <p:spPr>
          <a:ln/>
        </p:spPr>
        <p:txBody>
          <a:bodyPr/>
          <a:lstStyle>
            <a:lvl1pPr>
              <a:defRPr/>
            </a:lvl1pPr>
          </a:lstStyle>
          <a:p>
            <a:pPr>
              <a:defRPr/>
            </a:pPr>
            <a:fld id="{75883F61-94FB-4566-9EC3-AA1DB0C2D298}" type="slidenum">
              <a:rPr lang="en-US" altLang="fr-FR"/>
              <a:pPr>
                <a:defRPr/>
              </a:pPr>
              <a:t>‹N°›</a:t>
            </a:fld>
            <a:endParaRPr lang="en-US" alt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endParaRPr lang="fr-CA"/>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Rectangle 5"/>
          <p:cNvSpPr>
            <a:spLocks noGrp="1" noChangeArrowheads="1"/>
          </p:cNvSpPr>
          <p:nvPr>
            <p:ph type="sldNum" idx="10"/>
          </p:nvPr>
        </p:nvSpPr>
        <p:spPr>
          <a:ln/>
        </p:spPr>
        <p:txBody>
          <a:bodyPr/>
          <a:lstStyle>
            <a:lvl1pPr>
              <a:defRPr/>
            </a:lvl1pPr>
          </a:lstStyle>
          <a:p>
            <a:pPr>
              <a:defRPr/>
            </a:pPr>
            <a:fld id="{9822C753-563A-4EE4-81AA-D06FF4219F3C}" type="slidenum">
              <a:rPr lang="en-US" altLang="fr-FR"/>
              <a:pPr>
                <a:defRPr/>
              </a:pPr>
              <a:t>‹N°›</a:t>
            </a:fld>
            <a:endParaRPr lang="en-US" alt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685800" y="463550"/>
            <a:ext cx="7767638" cy="143351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ltLang="fr-FR"/>
              <a:t>Cliquez pour éditer le format du texte-titre</a:t>
            </a:r>
          </a:p>
        </p:txBody>
      </p:sp>
      <p:sp>
        <p:nvSpPr>
          <p:cNvPr id="4099" name="Rectangle 2"/>
          <p:cNvSpPr>
            <a:spLocks noGrp="1" noChangeArrowheads="1"/>
          </p:cNvSpPr>
          <p:nvPr>
            <p:ph type="body" idx="1"/>
          </p:nvPr>
        </p:nvSpPr>
        <p:spPr bwMode="auto">
          <a:xfrm>
            <a:off x="685800" y="1981200"/>
            <a:ext cx="7767638" cy="4230688"/>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ltLang="fr-FR"/>
              <a:t>Cliquez pour éditer le format du plan de texte</a:t>
            </a:r>
          </a:p>
          <a:p>
            <a:pPr lvl="1"/>
            <a:r>
              <a:rPr lang="en-GB" altLang="fr-FR"/>
              <a:t>Second niveau de plan</a:t>
            </a:r>
          </a:p>
          <a:p>
            <a:pPr lvl="2"/>
            <a:r>
              <a:rPr lang="en-GB" altLang="fr-FR"/>
              <a:t>Troisième niveau de plan</a:t>
            </a:r>
          </a:p>
          <a:p>
            <a:pPr lvl="3"/>
            <a:r>
              <a:rPr lang="en-GB" altLang="fr-FR"/>
              <a:t>Quatrième niveau de plan</a:t>
            </a:r>
          </a:p>
          <a:p>
            <a:pPr lvl="4"/>
            <a:r>
              <a:rPr lang="en-GB" altLang="fr-FR"/>
              <a:t>Cinquième niveau de plan</a:t>
            </a:r>
          </a:p>
          <a:p>
            <a:pPr lvl="4"/>
            <a:r>
              <a:rPr lang="en-GB" altLang="fr-FR"/>
              <a:t>Sixième niveau de plan</a:t>
            </a:r>
          </a:p>
          <a:p>
            <a:pPr lvl="4"/>
            <a:r>
              <a:rPr lang="en-GB" altLang="fr-FR"/>
              <a:t>Septième niveau de plan</a:t>
            </a:r>
          </a:p>
          <a:p>
            <a:pPr lvl="4"/>
            <a:r>
              <a:rPr lang="en-GB" altLang="fr-FR"/>
              <a:t>Huitième niveau de plan</a:t>
            </a:r>
          </a:p>
          <a:p>
            <a:pPr lvl="4"/>
            <a:r>
              <a:rPr lang="en-GB" altLang="fr-FR"/>
              <a:t>Neuvième niveau de plan</a:t>
            </a:r>
          </a:p>
        </p:txBody>
      </p:sp>
      <p:sp>
        <p:nvSpPr>
          <p:cNvPr id="1028" name="Text Box 3"/>
          <p:cNvSpPr txBox="1">
            <a:spLocks noChangeArrowheads="1"/>
          </p:cNvSpPr>
          <p:nvPr/>
        </p:nvSpPr>
        <p:spPr bwMode="auto">
          <a:xfrm>
            <a:off x="685800" y="6248400"/>
            <a:ext cx="1905000" cy="460375"/>
          </a:xfrm>
          <a:prstGeom prst="rect">
            <a:avLst/>
          </a:prstGeom>
          <a:noFill/>
          <a:ln w="9525">
            <a:noFill/>
            <a:round/>
            <a:headEnd/>
            <a:tailEnd/>
          </a:ln>
        </p:spPr>
        <p:txBody>
          <a:bodyPr wrap="none" anchor="ctr"/>
          <a:lstStyle/>
          <a:p>
            <a:pPr>
              <a:buClr>
                <a:srgbClr val="000000"/>
              </a:buClr>
              <a:buSzPct val="100000"/>
              <a:buFont typeface="Times New Roman" pitchFamily="18" charset="0"/>
              <a:buNone/>
              <a:defRPr/>
            </a:pPr>
            <a:endParaRPr lang="fr-CA" altLang="fr-FR"/>
          </a:p>
        </p:txBody>
      </p:sp>
      <p:sp>
        <p:nvSpPr>
          <p:cNvPr id="1029" name="Text Box 4"/>
          <p:cNvSpPr txBox="1">
            <a:spLocks noChangeArrowheads="1"/>
          </p:cNvSpPr>
          <p:nvPr/>
        </p:nvSpPr>
        <p:spPr bwMode="auto">
          <a:xfrm>
            <a:off x="3124200" y="6248400"/>
            <a:ext cx="2895600" cy="460375"/>
          </a:xfrm>
          <a:prstGeom prst="rect">
            <a:avLst/>
          </a:prstGeom>
          <a:noFill/>
          <a:ln w="9525">
            <a:noFill/>
            <a:round/>
            <a:headEnd/>
            <a:tailEnd/>
          </a:ln>
        </p:spPr>
        <p:txBody>
          <a:bodyPr wrap="none" anchor="ctr"/>
          <a:lstStyle/>
          <a:p>
            <a:pPr>
              <a:buClr>
                <a:srgbClr val="000000"/>
              </a:buClr>
              <a:buSzPct val="100000"/>
              <a:buFont typeface="Times New Roman" pitchFamily="18" charset="0"/>
              <a:buNone/>
              <a:defRPr/>
            </a:pPr>
            <a:endParaRPr lang="fr-CA" altLang="fr-FR"/>
          </a:p>
        </p:txBody>
      </p:sp>
      <p:sp>
        <p:nvSpPr>
          <p:cNvPr id="2" name="Rectangle 5"/>
          <p:cNvSpPr>
            <a:spLocks noGrp="1" noChangeArrowheads="1"/>
          </p:cNvSpPr>
          <p:nvPr>
            <p:ph type="sldNum"/>
          </p:nvPr>
        </p:nvSpPr>
        <p:spPr bwMode="auto">
          <a:xfrm>
            <a:off x="6553200" y="6248400"/>
            <a:ext cx="1900238" cy="458788"/>
          </a:xfrm>
          <a:prstGeom prst="rect">
            <a:avLst/>
          </a:prstGeom>
          <a:noFill/>
          <a:ln>
            <a:noFill/>
          </a:ln>
          <a:effectLst/>
        </p:spPr>
        <p:txBody>
          <a:bodyPr vert="horz" wrap="square" lIns="90000" tIns="46800" rIns="90000" bIns="46800" numCol="1" anchor="t" anchorCtr="0" compatLnSpc="1">
            <a:prstTxWarp prst="textNoShape">
              <a:avLst/>
            </a:prstTxWarp>
          </a:bodyPr>
          <a:lstStyle>
            <a:lvl1pPr>
              <a:buSzPct val="100000"/>
              <a:defRPr smtClean="0">
                <a:solidFill>
                  <a:srgbClr val="000000"/>
                </a:solidFill>
              </a:defRPr>
            </a:lvl1pPr>
          </a:lstStyle>
          <a:p>
            <a:pPr>
              <a:defRPr/>
            </a:pPr>
            <a:fld id="{7AF68CA9-C4C9-428B-B07B-1D20819712D6}" type="slidenum">
              <a:rPr lang="en-US" altLang="fr-FR"/>
              <a:pPr>
                <a:defRPr/>
              </a:pPr>
              <a:t>‹N°›</a:t>
            </a:fld>
            <a:endParaRPr lang="en-US" altLang="fr-FR"/>
          </a:p>
        </p:txBody>
      </p:sp>
      <p:pic>
        <p:nvPicPr>
          <p:cNvPr id="4103" name="Picture 6"/>
          <p:cNvPicPr>
            <a:picLocks noChangeAspect="1" noChangeArrowheads="1"/>
          </p:cNvPicPr>
          <p:nvPr/>
        </p:nvPicPr>
        <p:blipFill>
          <a:blip r:embed="rId15"/>
          <a:srcRect/>
          <a:stretch>
            <a:fillRect/>
          </a:stretch>
        </p:blipFill>
        <p:spPr bwMode="auto">
          <a:xfrm>
            <a:off x="8153400" y="5867400"/>
            <a:ext cx="838200" cy="793750"/>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kern="12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S PGothic" panose="020B0600070205080204" pitchFamily="34" charset="-128"/>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S PGothic" panose="020B0600070205080204" pitchFamily="34" charset="-128"/>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S PGothic" panose="020B0600070205080204" pitchFamily="34" charset="-128"/>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S PGothic" panose="020B0600070205080204" pitchFamily="34" charset="-128"/>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S PGothic" panose="020B0600070205080204" pitchFamily="34" charset="-128"/>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S PGothic" panose="020B0600070205080204" pitchFamily="34" charset="-128"/>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S PGothic" panose="020B0600070205080204" pitchFamily="34" charset="-128"/>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S PGothic" panose="020B0600070205080204" pitchFamily="34"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buChar char="–"/>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buChar char="•"/>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buChar char="–"/>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package" Target="../embeddings/Microsoft_Excel_Worksheet.xlsx"/><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package" Target="../embeddings/Microsoft_Excel_Worksheet1.xlsx"/><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package" Target="../embeddings/Microsoft_Excel_Worksheet2.xlsx"/></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6.emf"/><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package" Target="../embeddings/Microsoft_Excel_Worksheet3.xlsx"/><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611188" y="2781300"/>
            <a:ext cx="7772400" cy="1143000"/>
          </a:xfrm>
          <a:prstGeom prst="rect">
            <a:avLst/>
          </a:prstGeom>
          <a:solidFill>
            <a:srgbClr val="FFDC6D"/>
          </a:solidFill>
          <a:ln w="9525">
            <a:noFill/>
            <a:miter lim="800000"/>
            <a:headEnd/>
            <a:tailEnd/>
          </a:ln>
        </p:spPr>
        <p:txBody>
          <a:bodyPr anchor="ct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fr-FR" sz="4400" dirty="0">
                <a:solidFill>
                  <a:schemeClr val="tx1"/>
                </a:solidFill>
                <a:latin typeface="Times New Roman" pitchFamily="18" charset="0"/>
              </a:rPr>
              <a:t>Formation des </a:t>
            </a:r>
            <a:r>
              <a:rPr lang="en-US" altLang="fr-FR" sz="4400" dirty="0" err="1">
                <a:solidFill>
                  <a:srgbClr val="000000"/>
                </a:solidFill>
                <a:latin typeface="Times New Roman" pitchFamily="18" charset="0"/>
              </a:rPr>
              <a:t>Trésorier</a:t>
            </a:r>
            <a:r>
              <a:rPr lang="en-US" altLang="fr-FR" sz="4400">
                <a:solidFill>
                  <a:srgbClr val="000000"/>
                </a:solidFill>
                <a:latin typeface="Times New Roman" pitchFamily="18" charset="0"/>
              </a:rPr>
              <a:t>(ère)s</a:t>
            </a: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fr-FR" sz="4400">
                <a:solidFill>
                  <a:srgbClr val="000000"/>
                </a:solidFill>
                <a:latin typeface="Times New Roman" pitchFamily="18" charset="0"/>
              </a:rPr>
              <a:t>Module 1</a:t>
            </a:r>
          </a:p>
        </p:txBody>
      </p:sp>
      <p:sp>
        <p:nvSpPr>
          <p:cNvPr id="6147" name="Text Box 2"/>
          <p:cNvSpPr txBox="1">
            <a:spLocks noChangeArrowheads="1"/>
          </p:cNvSpPr>
          <p:nvPr/>
        </p:nvSpPr>
        <p:spPr bwMode="auto">
          <a:xfrm>
            <a:off x="1476375" y="4394200"/>
            <a:ext cx="6400800" cy="762000"/>
          </a:xfrm>
          <a:prstGeom prst="rect">
            <a:avLst/>
          </a:prstGeom>
          <a:solidFill>
            <a:srgbClr val="FFDC6D"/>
          </a:solidFill>
          <a:ln w="9525">
            <a:noFill/>
            <a:miter lim="800000"/>
            <a:headEnd/>
            <a:tailEnd/>
          </a:ln>
        </p:spPr>
        <p:txBody>
          <a:bodyPr/>
          <a:lstStyle/>
          <a:p>
            <a:pPr algn="ctr">
              <a:spcBef>
                <a:spcPts val="8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fr-FR" sz="3200">
                <a:solidFill>
                  <a:srgbClr val="000000"/>
                </a:solidFill>
                <a:latin typeface="Times New Roman" pitchFamily="18" charset="0"/>
              </a:rPr>
              <a:t>Rôles, responsabilités et tâches</a:t>
            </a:r>
          </a:p>
        </p:txBody>
      </p:sp>
      <p:pic>
        <p:nvPicPr>
          <p:cNvPr id="6148" name="Picture 3"/>
          <p:cNvPicPr>
            <a:picLocks noChangeAspect="1" noChangeArrowheads="1"/>
          </p:cNvPicPr>
          <p:nvPr/>
        </p:nvPicPr>
        <p:blipFill>
          <a:blip r:embed="rId3"/>
          <a:srcRect/>
          <a:stretch>
            <a:fillRect/>
          </a:stretch>
        </p:blipFill>
        <p:spPr bwMode="auto">
          <a:xfrm>
            <a:off x="3552825" y="381000"/>
            <a:ext cx="2038350" cy="19304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685800" y="236538"/>
            <a:ext cx="7772400" cy="1431925"/>
          </a:xfrm>
          <a:prstGeom prst="rect">
            <a:avLst/>
          </a:prstGeom>
          <a:noFill/>
          <a:ln w="9525">
            <a:noFill/>
            <a:round/>
            <a:headEnd/>
            <a:tailEnd/>
          </a:ln>
        </p:spPr>
        <p:txBody>
          <a:bodyPr anchor="ct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fr-FR" sz="4400">
                <a:solidFill>
                  <a:srgbClr val="000000"/>
                </a:solidFill>
                <a:latin typeface="Times New Roman" pitchFamily="18" charset="0"/>
              </a:rPr>
              <a:t>Maintenir l'ordre sur le plan financier</a:t>
            </a:r>
          </a:p>
        </p:txBody>
      </p:sp>
      <p:sp>
        <p:nvSpPr>
          <p:cNvPr id="15363" name="Text Box 2"/>
          <p:cNvSpPr txBox="1">
            <a:spLocks noChangeArrowheads="1"/>
          </p:cNvSpPr>
          <p:nvPr/>
        </p:nvSpPr>
        <p:spPr bwMode="auto">
          <a:xfrm>
            <a:off x="533400" y="1676400"/>
            <a:ext cx="7924800" cy="4419600"/>
          </a:xfrm>
          <a:prstGeom prst="rect">
            <a:avLst/>
          </a:prstGeom>
          <a:noFill/>
          <a:ln w="9525">
            <a:noFill/>
            <a:round/>
            <a:headEnd/>
            <a:tailEnd/>
          </a:ln>
        </p:spPr>
        <p:txBody>
          <a:bodyPr/>
          <a:lstStyle/>
          <a:p>
            <a:pPr marL="342900" indent="-338138">
              <a:spcBef>
                <a:spcPts val="800"/>
              </a:spcBef>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altLang="fr-FR" sz="3200" dirty="0">
                <a:solidFill>
                  <a:srgbClr val="000000"/>
                </a:solidFill>
                <a:latin typeface="Times New Roman" pitchFamily="18" charset="0"/>
              </a:rPr>
              <a:t>Le </a:t>
            </a:r>
            <a:r>
              <a:rPr lang="en-US" altLang="fr-FR" sz="3200" dirty="0" err="1">
                <a:solidFill>
                  <a:srgbClr val="000000"/>
                </a:solidFill>
                <a:latin typeface="Times New Roman" pitchFamily="18" charset="0"/>
              </a:rPr>
              <a:t>trésorier</a:t>
            </a:r>
            <a:r>
              <a:rPr lang="en-US" altLang="fr-FR" sz="3200" dirty="0">
                <a:solidFill>
                  <a:srgbClr val="000000"/>
                </a:solidFill>
                <a:latin typeface="Times New Roman" pitchFamily="18" charset="0"/>
              </a:rPr>
              <a:t> du club </a:t>
            </a:r>
            <a:r>
              <a:rPr lang="en-US" altLang="fr-FR" sz="3200" dirty="0" err="1">
                <a:solidFill>
                  <a:srgbClr val="000000"/>
                </a:solidFill>
                <a:latin typeface="Times New Roman" pitchFamily="18" charset="0"/>
              </a:rPr>
              <a:t>est</a:t>
            </a:r>
            <a:r>
              <a:rPr lang="en-US" altLang="fr-FR" sz="3200" dirty="0">
                <a:solidFill>
                  <a:srgbClr val="000000"/>
                </a:solidFill>
                <a:latin typeface="Times New Roman" pitchFamily="18" charset="0"/>
              </a:rPr>
              <a:t> chargé de </a:t>
            </a:r>
            <a:r>
              <a:rPr lang="en-US" altLang="fr-FR" sz="3200" dirty="0" err="1">
                <a:solidFill>
                  <a:srgbClr val="000000"/>
                </a:solidFill>
                <a:latin typeface="Times New Roman" pitchFamily="18" charset="0"/>
              </a:rPr>
              <a:t>maintenir</a:t>
            </a:r>
            <a:r>
              <a:rPr lang="en-US" altLang="fr-FR" sz="3200" dirty="0">
                <a:solidFill>
                  <a:srgbClr val="000000"/>
                </a:solidFill>
                <a:latin typeface="Times New Roman" pitchFamily="18" charset="0"/>
              </a:rPr>
              <a:t> </a:t>
            </a:r>
            <a:r>
              <a:rPr lang="en-US" altLang="fr-FR" sz="3200" dirty="0" err="1">
                <a:solidFill>
                  <a:srgbClr val="000000"/>
                </a:solidFill>
                <a:latin typeface="Times New Roman" pitchFamily="18" charset="0"/>
              </a:rPr>
              <a:t>l'ordre</a:t>
            </a:r>
            <a:r>
              <a:rPr lang="en-US" altLang="fr-FR" sz="3200" dirty="0">
                <a:solidFill>
                  <a:srgbClr val="000000"/>
                </a:solidFill>
                <a:latin typeface="Times New Roman" pitchFamily="18" charset="0"/>
              </a:rPr>
              <a:t> </a:t>
            </a:r>
            <a:r>
              <a:rPr lang="en-US" altLang="fr-FR" sz="3200" dirty="0" err="1">
                <a:solidFill>
                  <a:srgbClr val="000000"/>
                </a:solidFill>
                <a:latin typeface="Times New Roman" pitchFamily="18" charset="0"/>
              </a:rPr>
              <a:t>en</a:t>
            </a:r>
            <a:r>
              <a:rPr lang="en-US" altLang="fr-FR" sz="3200" dirty="0">
                <a:solidFill>
                  <a:srgbClr val="000000"/>
                </a:solidFill>
                <a:latin typeface="Times New Roman" pitchFamily="18" charset="0"/>
              </a:rPr>
              <a:t> </a:t>
            </a:r>
            <a:r>
              <a:rPr lang="en-US" altLang="fr-FR" sz="3200" dirty="0" err="1">
                <a:solidFill>
                  <a:srgbClr val="000000"/>
                </a:solidFill>
                <a:latin typeface="Times New Roman" pitchFamily="18" charset="0"/>
              </a:rPr>
              <a:t>ce</a:t>
            </a:r>
            <a:r>
              <a:rPr lang="en-US" altLang="fr-FR" sz="3200" dirty="0">
                <a:solidFill>
                  <a:srgbClr val="000000"/>
                </a:solidFill>
                <a:latin typeface="Times New Roman" pitchFamily="18" charset="0"/>
              </a:rPr>
              <a:t> qui </a:t>
            </a:r>
            <a:r>
              <a:rPr lang="en-US" altLang="fr-FR" sz="3200" dirty="0" err="1">
                <a:solidFill>
                  <a:srgbClr val="000000"/>
                </a:solidFill>
                <a:latin typeface="Times New Roman" pitchFamily="18" charset="0"/>
              </a:rPr>
              <a:t>concerne</a:t>
            </a:r>
            <a:r>
              <a:rPr lang="en-US" altLang="fr-FR" sz="3200" dirty="0">
                <a:solidFill>
                  <a:srgbClr val="000000"/>
                </a:solidFill>
                <a:latin typeface="Times New Roman" pitchFamily="18" charset="0"/>
              </a:rPr>
              <a:t> les fonds du club.</a:t>
            </a:r>
          </a:p>
          <a:p>
            <a:pPr marL="342900" indent="-338138">
              <a:spcBef>
                <a:spcPts val="700"/>
              </a:spcBef>
              <a:buClr>
                <a:srgbClr val="000000"/>
              </a:buClr>
              <a:buSzPct val="100000"/>
              <a:buFont typeface="Times New Roman"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altLang="fr-FR" sz="2800" dirty="0" err="1">
                <a:solidFill>
                  <a:srgbClr val="000000"/>
                </a:solidFill>
                <a:latin typeface="Times New Roman" pitchFamily="18" charset="0"/>
              </a:rPr>
              <a:t>Recevoir</a:t>
            </a:r>
            <a:r>
              <a:rPr lang="en-US" altLang="fr-FR" sz="2800" dirty="0">
                <a:solidFill>
                  <a:srgbClr val="000000"/>
                </a:solidFill>
                <a:latin typeface="Times New Roman" pitchFamily="18" charset="0"/>
              </a:rPr>
              <a:t> </a:t>
            </a:r>
            <a:r>
              <a:rPr lang="en-US" altLang="fr-FR" sz="2800" dirty="0" err="1">
                <a:solidFill>
                  <a:srgbClr val="000000"/>
                </a:solidFill>
                <a:latin typeface="Times New Roman" pitchFamily="18" charset="0"/>
              </a:rPr>
              <a:t>tous</a:t>
            </a:r>
            <a:r>
              <a:rPr lang="en-US" altLang="fr-FR" sz="2800" dirty="0">
                <a:solidFill>
                  <a:srgbClr val="000000"/>
                </a:solidFill>
                <a:latin typeface="Times New Roman" pitchFamily="18" charset="0"/>
              </a:rPr>
              <a:t> les fonds </a:t>
            </a:r>
            <a:r>
              <a:rPr lang="en-US" altLang="fr-FR" sz="2800" dirty="0" err="1">
                <a:solidFill>
                  <a:srgbClr val="000000"/>
                </a:solidFill>
                <a:latin typeface="Times New Roman" pitchFamily="18" charset="0"/>
              </a:rPr>
              <a:t>reliés</a:t>
            </a:r>
            <a:r>
              <a:rPr lang="en-US" altLang="fr-FR" sz="2800" dirty="0">
                <a:solidFill>
                  <a:srgbClr val="000000"/>
                </a:solidFill>
                <a:latin typeface="Times New Roman" pitchFamily="18" charset="0"/>
              </a:rPr>
              <a:t> au club (</a:t>
            </a:r>
            <a:r>
              <a:rPr lang="en-US" altLang="fr-FR" sz="2800" dirty="0" err="1">
                <a:solidFill>
                  <a:srgbClr val="000000"/>
                </a:solidFill>
                <a:latin typeface="Times New Roman" pitchFamily="18" charset="0"/>
              </a:rPr>
              <a:t>en</a:t>
            </a:r>
            <a:r>
              <a:rPr lang="en-US" altLang="fr-FR" sz="2800" dirty="0">
                <a:solidFill>
                  <a:srgbClr val="000000"/>
                </a:solidFill>
                <a:latin typeface="Times New Roman" pitchFamily="18" charset="0"/>
              </a:rPr>
              <a:t> </a:t>
            </a:r>
            <a:r>
              <a:rPr lang="en-US" altLang="fr-FR" sz="2800" dirty="0" err="1">
                <a:solidFill>
                  <a:srgbClr val="000000"/>
                </a:solidFill>
                <a:latin typeface="Times New Roman" pitchFamily="18" charset="0"/>
              </a:rPr>
              <a:t>général</a:t>
            </a:r>
            <a:r>
              <a:rPr lang="en-US" altLang="fr-FR" sz="2800" dirty="0">
                <a:solidFill>
                  <a:srgbClr val="000000"/>
                </a:solidFill>
                <a:latin typeface="Times New Roman" pitchFamily="18" charset="0"/>
              </a:rPr>
              <a:t> par le </a:t>
            </a:r>
            <a:r>
              <a:rPr lang="en-US" altLang="fr-FR" sz="2800" dirty="0" err="1">
                <a:solidFill>
                  <a:srgbClr val="000000"/>
                </a:solidFill>
                <a:latin typeface="Times New Roman" pitchFamily="18" charset="0"/>
              </a:rPr>
              <a:t>truchement</a:t>
            </a:r>
            <a:r>
              <a:rPr lang="en-US" altLang="fr-FR" sz="2800" dirty="0">
                <a:solidFill>
                  <a:srgbClr val="000000"/>
                </a:solidFill>
                <a:latin typeface="Times New Roman" pitchFamily="18" charset="0"/>
              </a:rPr>
              <a:t> du </a:t>
            </a:r>
            <a:r>
              <a:rPr lang="en-US" altLang="fr-FR" sz="2800" dirty="0" err="1">
                <a:solidFill>
                  <a:srgbClr val="000000"/>
                </a:solidFill>
                <a:latin typeface="Times New Roman" pitchFamily="18" charset="0"/>
              </a:rPr>
              <a:t>secrétaire</a:t>
            </a:r>
            <a:r>
              <a:rPr lang="en-US" altLang="fr-FR" sz="2800" dirty="0">
                <a:solidFill>
                  <a:srgbClr val="000000"/>
                </a:solidFill>
                <a:latin typeface="Times New Roman" pitchFamily="18" charset="0"/>
              </a:rPr>
              <a:t>).</a:t>
            </a:r>
          </a:p>
          <a:p>
            <a:pPr marL="342900" indent="-338138">
              <a:spcBef>
                <a:spcPts val="700"/>
              </a:spcBef>
              <a:buClr>
                <a:srgbClr val="000000"/>
              </a:buClr>
              <a:buSzPct val="100000"/>
              <a:buFont typeface="Times New Roman"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altLang="fr-FR" sz="2800" dirty="0" err="1">
                <a:solidFill>
                  <a:srgbClr val="000000"/>
                </a:solidFill>
                <a:latin typeface="Times New Roman" pitchFamily="18" charset="0"/>
              </a:rPr>
              <a:t>Collaborer</a:t>
            </a:r>
            <a:r>
              <a:rPr lang="en-US" altLang="fr-FR" sz="2800" dirty="0">
                <a:solidFill>
                  <a:srgbClr val="000000"/>
                </a:solidFill>
                <a:latin typeface="Times New Roman" pitchFamily="18" charset="0"/>
              </a:rPr>
              <a:t> avec le </a:t>
            </a:r>
            <a:r>
              <a:rPr lang="en-US" altLang="fr-FR" sz="2800" dirty="0" err="1">
                <a:solidFill>
                  <a:srgbClr val="000000"/>
                </a:solidFill>
                <a:latin typeface="Times New Roman" pitchFamily="18" charset="0"/>
              </a:rPr>
              <a:t>secrétaire</a:t>
            </a:r>
            <a:r>
              <a:rPr lang="en-US" altLang="fr-FR" sz="2800" dirty="0">
                <a:solidFill>
                  <a:srgbClr val="000000"/>
                </a:solidFill>
                <a:latin typeface="Times New Roman" pitchFamily="18" charset="0"/>
              </a:rPr>
              <a:t> pour </a:t>
            </a:r>
            <a:r>
              <a:rPr lang="en-US" altLang="fr-FR" sz="2800" dirty="0" err="1">
                <a:solidFill>
                  <a:srgbClr val="000000"/>
                </a:solidFill>
                <a:latin typeface="Times New Roman" pitchFamily="18" charset="0"/>
              </a:rPr>
              <a:t>envoyer</a:t>
            </a:r>
            <a:r>
              <a:rPr lang="en-US" altLang="fr-FR" sz="2800" dirty="0">
                <a:solidFill>
                  <a:srgbClr val="000000"/>
                </a:solidFill>
                <a:latin typeface="Times New Roman" pitchFamily="18" charset="0"/>
              </a:rPr>
              <a:t> </a:t>
            </a:r>
            <a:r>
              <a:rPr lang="en-US" altLang="fr-FR" sz="2800" dirty="0" err="1">
                <a:solidFill>
                  <a:srgbClr val="000000"/>
                </a:solidFill>
                <a:latin typeface="Times New Roman" pitchFamily="18" charset="0"/>
              </a:rPr>
              <a:t>une</a:t>
            </a:r>
            <a:r>
              <a:rPr lang="en-US" altLang="fr-FR" sz="2800" dirty="0">
                <a:solidFill>
                  <a:srgbClr val="000000"/>
                </a:solidFill>
                <a:latin typeface="Times New Roman" pitchFamily="18" charset="0"/>
              </a:rPr>
              <a:t> facture des </a:t>
            </a:r>
            <a:r>
              <a:rPr lang="en-US" altLang="fr-FR" sz="2800" dirty="0" err="1">
                <a:solidFill>
                  <a:srgbClr val="000000"/>
                </a:solidFill>
                <a:latin typeface="Times New Roman" pitchFamily="18" charset="0"/>
              </a:rPr>
              <a:t>cotisations</a:t>
            </a:r>
            <a:r>
              <a:rPr lang="en-US" altLang="fr-FR" sz="2800" dirty="0">
                <a:solidFill>
                  <a:srgbClr val="000000"/>
                </a:solidFill>
                <a:latin typeface="Times New Roman" pitchFamily="18" charset="0"/>
              </a:rPr>
              <a:t> environ 10 </a:t>
            </a:r>
            <a:r>
              <a:rPr lang="en-US" altLang="fr-FR" sz="2800" dirty="0" err="1">
                <a:solidFill>
                  <a:srgbClr val="000000"/>
                </a:solidFill>
                <a:latin typeface="Times New Roman" pitchFamily="18" charset="0"/>
              </a:rPr>
              <a:t>jours</a:t>
            </a:r>
            <a:r>
              <a:rPr lang="en-US" altLang="fr-FR" sz="2800" dirty="0">
                <a:solidFill>
                  <a:srgbClr val="000000"/>
                </a:solidFill>
                <a:latin typeface="Times New Roman" pitchFamily="18" charset="0"/>
              </a:rPr>
              <a:t> </a:t>
            </a:r>
            <a:r>
              <a:rPr lang="en-US" altLang="fr-FR" sz="2800" dirty="0" err="1">
                <a:solidFill>
                  <a:srgbClr val="000000"/>
                </a:solidFill>
                <a:latin typeface="Times New Roman" pitchFamily="18" charset="0"/>
              </a:rPr>
              <a:t>avant</a:t>
            </a:r>
            <a:r>
              <a:rPr lang="en-US" altLang="fr-FR" sz="2800" dirty="0">
                <a:solidFill>
                  <a:srgbClr val="000000"/>
                </a:solidFill>
                <a:latin typeface="Times New Roman" pitchFamily="18" charset="0"/>
              </a:rPr>
              <a:t> le début du nouveau </a:t>
            </a:r>
            <a:r>
              <a:rPr lang="en-US" altLang="fr-FR" sz="2800" dirty="0" err="1">
                <a:solidFill>
                  <a:srgbClr val="000000"/>
                </a:solidFill>
                <a:latin typeface="Times New Roman" pitchFamily="18" charset="0"/>
              </a:rPr>
              <a:t>semestre</a:t>
            </a:r>
            <a:r>
              <a:rPr lang="en-US" altLang="fr-FR" sz="2800" dirty="0">
                <a:solidFill>
                  <a:srgbClr val="000000"/>
                </a:solidFill>
                <a:latin typeface="Times New Roman" pitchFamily="18" charset="0"/>
              </a:rPr>
              <a:t>. </a:t>
            </a:r>
          </a:p>
          <a:p>
            <a:pPr marL="342900" indent="-338138">
              <a:spcBef>
                <a:spcPts val="700"/>
              </a:spcBef>
              <a:buClr>
                <a:srgbClr val="000000"/>
              </a:buClr>
              <a:buSzPct val="100000"/>
              <a:buFont typeface="Times New Roman"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altLang="fr-FR" sz="2800" dirty="0" err="1">
                <a:solidFill>
                  <a:srgbClr val="000000"/>
                </a:solidFill>
                <a:latin typeface="Times New Roman" pitchFamily="18" charset="0"/>
              </a:rPr>
              <a:t>Collaborer</a:t>
            </a:r>
            <a:r>
              <a:rPr lang="en-US" altLang="fr-FR" sz="2800" dirty="0">
                <a:solidFill>
                  <a:srgbClr val="000000"/>
                </a:solidFill>
                <a:latin typeface="Times New Roman" pitchFamily="18" charset="0"/>
              </a:rPr>
              <a:t> avec le conseil d'administration du club pour </a:t>
            </a:r>
            <a:r>
              <a:rPr lang="en-US" altLang="fr-FR" sz="2800" dirty="0" err="1">
                <a:solidFill>
                  <a:srgbClr val="000000"/>
                </a:solidFill>
                <a:latin typeface="Times New Roman" pitchFamily="18" charset="0"/>
              </a:rPr>
              <a:t>gérer</a:t>
            </a:r>
            <a:r>
              <a:rPr lang="en-US" altLang="fr-FR" sz="2800" dirty="0">
                <a:solidFill>
                  <a:srgbClr val="000000"/>
                </a:solidFill>
                <a:latin typeface="Times New Roman" pitchFamily="18" charset="0"/>
              </a:rPr>
              <a:t> les fonds.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a:srcRect/>
          <a:stretch>
            <a:fillRect/>
          </a:stretch>
        </p:blipFill>
        <p:spPr bwMode="auto">
          <a:xfrm>
            <a:off x="152400" y="4876800"/>
            <a:ext cx="1812925" cy="1828800"/>
          </a:xfrm>
          <a:prstGeom prst="rect">
            <a:avLst/>
          </a:prstGeom>
          <a:noFill/>
          <a:ln w="9525">
            <a:noFill/>
            <a:round/>
            <a:headEnd/>
            <a:tailEnd/>
          </a:ln>
        </p:spPr>
      </p:pic>
      <p:sp>
        <p:nvSpPr>
          <p:cNvPr id="16387" name="Text Box 2"/>
          <p:cNvSpPr txBox="1">
            <a:spLocks noChangeArrowheads="1"/>
          </p:cNvSpPr>
          <p:nvPr/>
        </p:nvSpPr>
        <p:spPr bwMode="auto">
          <a:xfrm>
            <a:off x="755650" y="152400"/>
            <a:ext cx="7772400" cy="1189038"/>
          </a:xfrm>
          <a:prstGeom prst="rect">
            <a:avLst/>
          </a:prstGeom>
          <a:noFill/>
          <a:ln w="9525">
            <a:noFill/>
            <a:round/>
            <a:headEnd/>
            <a:tailEnd/>
          </a:ln>
        </p:spPr>
        <p:txBody>
          <a:bodyPr anchor="ct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fr-FR" sz="4400">
                <a:solidFill>
                  <a:srgbClr val="000000"/>
                </a:solidFill>
                <a:latin typeface="Times New Roman" pitchFamily="18" charset="0"/>
              </a:rPr>
              <a:t>Rôle du Trésorier</a:t>
            </a:r>
            <a:br>
              <a:rPr lang="en-US" altLang="fr-FR" sz="4400">
                <a:solidFill>
                  <a:srgbClr val="000000"/>
                </a:solidFill>
                <a:latin typeface="Times New Roman" pitchFamily="18" charset="0"/>
              </a:rPr>
            </a:br>
            <a:r>
              <a:rPr lang="en-US" altLang="fr-FR" sz="2800">
                <a:solidFill>
                  <a:srgbClr val="000000"/>
                </a:solidFill>
                <a:latin typeface="Times New Roman" pitchFamily="18" charset="0"/>
              </a:rPr>
              <a:t>(en ce qui concerne la gestion des fonds)</a:t>
            </a:r>
          </a:p>
        </p:txBody>
      </p:sp>
      <p:sp>
        <p:nvSpPr>
          <p:cNvPr id="16388" name="Text Box 3"/>
          <p:cNvSpPr txBox="1">
            <a:spLocks noChangeArrowheads="1"/>
          </p:cNvSpPr>
          <p:nvPr/>
        </p:nvSpPr>
        <p:spPr bwMode="auto">
          <a:xfrm>
            <a:off x="395288" y="1341438"/>
            <a:ext cx="8763000" cy="960437"/>
          </a:xfrm>
          <a:prstGeom prst="rect">
            <a:avLst/>
          </a:prstGeom>
          <a:noFill/>
          <a:ln w="9525">
            <a:noFill/>
            <a:round/>
            <a:headEnd/>
            <a:tailEnd/>
          </a:ln>
        </p:spPr>
        <p:txBody>
          <a:bodyPr/>
          <a:lstStyle/>
          <a:p>
            <a:pPr marL="338138" indent="-338138">
              <a:spcBef>
                <a:spcPts val="700"/>
              </a:spcBef>
              <a:buClr>
                <a:srgbClr val="000000"/>
              </a:buClr>
              <a:buSzPct val="100000"/>
              <a:buFont typeface="Times New Roman" pitchFamily="18"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altLang="fr-FR" sz="2800" dirty="0" err="1">
                <a:solidFill>
                  <a:srgbClr val="000000"/>
                </a:solidFill>
                <a:latin typeface="Times New Roman" pitchFamily="18" charset="0"/>
              </a:rPr>
              <a:t>Collaborer</a:t>
            </a:r>
            <a:r>
              <a:rPr lang="en-US" altLang="fr-FR" sz="2800" dirty="0">
                <a:solidFill>
                  <a:srgbClr val="000000"/>
                </a:solidFill>
                <a:latin typeface="Times New Roman" pitchFamily="18" charset="0"/>
              </a:rPr>
              <a:t> avec le conseil d'administration du club pour:</a:t>
            </a:r>
          </a:p>
          <a:p>
            <a:pPr marL="741363" lvl="1" indent="-280988">
              <a:spcBef>
                <a:spcPts val="600"/>
              </a:spcBef>
              <a:buSzPct val="10000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US" altLang="fr-FR" sz="2800" dirty="0">
              <a:solidFill>
                <a:srgbClr val="000000"/>
              </a:solidFill>
              <a:latin typeface="Times New Roman" pitchFamily="18" charset="0"/>
            </a:endParaRPr>
          </a:p>
        </p:txBody>
      </p:sp>
      <p:sp>
        <p:nvSpPr>
          <p:cNvPr id="16389" name="Text Box 4"/>
          <p:cNvSpPr txBox="1">
            <a:spLocks noChangeArrowheads="1"/>
          </p:cNvSpPr>
          <p:nvPr/>
        </p:nvSpPr>
        <p:spPr bwMode="auto">
          <a:xfrm>
            <a:off x="533400" y="1857375"/>
            <a:ext cx="8359775" cy="3516313"/>
          </a:xfrm>
          <a:prstGeom prst="rect">
            <a:avLst/>
          </a:prstGeom>
          <a:noFill/>
          <a:ln w="9525">
            <a:noFill/>
            <a:round/>
            <a:headEnd/>
            <a:tailEnd/>
          </a:ln>
        </p:spPr>
        <p:txBody>
          <a:bodyPr/>
          <a:lstStyle/>
          <a:p>
            <a:pPr marL="623888" lvl="1" indent="-282575">
              <a:spcBef>
                <a:spcPts val="700"/>
              </a:spcBef>
              <a:buClr>
                <a:srgbClr val="000000"/>
              </a:buClr>
              <a:buSzPct val="100000"/>
              <a:buFont typeface="Times New Roman" pitchFamily="18" charset="0"/>
              <a:buChar char="–"/>
              <a:tabLst>
                <a:tab pos="623888"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 pos="9607550" algn="l"/>
              </a:tabLst>
            </a:pPr>
            <a:r>
              <a:rPr lang="en-US" altLang="fr-FR" sz="2800" dirty="0" err="1">
                <a:solidFill>
                  <a:srgbClr val="000000"/>
                </a:solidFill>
                <a:latin typeface="Times New Roman" pitchFamily="18" charset="0"/>
              </a:rPr>
              <a:t>Evaluer</a:t>
            </a:r>
            <a:r>
              <a:rPr lang="en-US" altLang="fr-FR" sz="2800" dirty="0">
                <a:solidFill>
                  <a:srgbClr val="000000"/>
                </a:solidFill>
                <a:latin typeface="Times New Roman" pitchFamily="18" charset="0"/>
              </a:rPr>
              <a:t> les </a:t>
            </a:r>
            <a:r>
              <a:rPr lang="en-US" altLang="fr-FR" sz="2800" dirty="0" err="1">
                <a:solidFill>
                  <a:srgbClr val="000000"/>
                </a:solidFill>
                <a:latin typeface="Times New Roman" pitchFamily="18" charset="0"/>
              </a:rPr>
              <a:t>établissements</a:t>
            </a:r>
            <a:r>
              <a:rPr lang="en-US" altLang="fr-FR" sz="2800" dirty="0">
                <a:solidFill>
                  <a:srgbClr val="000000"/>
                </a:solidFill>
                <a:latin typeface="Times New Roman" pitchFamily="18" charset="0"/>
              </a:rPr>
              <a:t> </a:t>
            </a:r>
            <a:r>
              <a:rPr lang="en-US" altLang="fr-FR" sz="2800" dirty="0" err="1">
                <a:solidFill>
                  <a:srgbClr val="000000"/>
                </a:solidFill>
                <a:latin typeface="Times New Roman" pitchFamily="18" charset="0"/>
              </a:rPr>
              <a:t>bancaires</a:t>
            </a:r>
            <a:r>
              <a:rPr lang="en-US" altLang="fr-FR" sz="2800" dirty="0">
                <a:solidFill>
                  <a:srgbClr val="000000"/>
                </a:solidFill>
                <a:latin typeface="Times New Roman" pitchFamily="18" charset="0"/>
              </a:rPr>
              <a:t> </a:t>
            </a:r>
            <a:r>
              <a:rPr lang="en-US" altLang="fr-FR" sz="2800" dirty="0" err="1">
                <a:solidFill>
                  <a:srgbClr val="000000"/>
                </a:solidFill>
                <a:latin typeface="Times New Roman" pitchFamily="18" charset="0"/>
              </a:rPr>
              <a:t>actuels</a:t>
            </a:r>
            <a:endParaRPr lang="en-US" altLang="fr-FR" sz="2800" dirty="0">
              <a:solidFill>
                <a:srgbClr val="000000"/>
              </a:solidFill>
              <a:latin typeface="Times New Roman" pitchFamily="18" charset="0"/>
            </a:endParaRPr>
          </a:p>
          <a:p>
            <a:pPr marL="852488" lvl="2">
              <a:spcBef>
                <a:spcPts val="550"/>
              </a:spcBef>
              <a:buClr>
                <a:srgbClr val="000000"/>
              </a:buClr>
              <a:buSzPct val="100000"/>
              <a:buFont typeface="Times New Roman" pitchFamily="18" charset="0"/>
              <a:buChar char="•"/>
              <a:tabLst>
                <a:tab pos="623888"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 pos="9607550" algn="l"/>
              </a:tabLst>
            </a:pPr>
            <a:r>
              <a:rPr lang="en-US" altLang="fr-FR" sz="2200" dirty="0">
                <a:solidFill>
                  <a:srgbClr val="000000"/>
                </a:solidFill>
                <a:latin typeface="Times New Roman" pitchFamily="18" charset="0"/>
              </a:rPr>
              <a:t>Les fonds pour </a:t>
            </a:r>
            <a:r>
              <a:rPr lang="en-US" altLang="fr-FR" sz="2200" dirty="0" err="1">
                <a:solidFill>
                  <a:srgbClr val="000000"/>
                </a:solidFill>
                <a:latin typeface="Times New Roman" pitchFamily="18" charset="0"/>
              </a:rPr>
              <a:t>l'administration</a:t>
            </a:r>
            <a:r>
              <a:rPr lang="en-US" altLang="fr-FR" sz="2200" dirty="0">
                <a:solidFill>
                  <a:srgbClr val="000000"/>
                </a:solidFill>
                <a:latin typeface="Times New Roman" pitchFamily="18" charset="0"/>
              </a:rPr>
              <a:t> et les </a:t>
            </a:r>
            <a:r>
              <a:rPr lang="en-US" altLang="fr-FR" sz="2200" dirty="0" err="1">
                <a:solidFill>
                  <a:srgbClr val="000000"/>
                </a:solidFill>
                <a:latin typeface="Times New Roman" pitchFamily="18" charset="0"/>
              </a:rPr>
              <a:t>activités</a:t>
            </a:r>
            <a:r>
              <a:rPr lang="en-US" altLang="fr-FR" sz="2200" dirty="0">
                <a:solidFill>
                  <a:srgbClr val="000000"/>
                </a:solidFill>
                <a:latin typeface="Times New Roman" pitchFamily="18" charset="0"/>
              </a:rPr>
              <a:t> </a:t>
            </a:r>
            <a:r>
              <a:rPr lang="en-US" altLang="fr-FR" sz="2200" dirty="0" err="1">
                <a:solidFill>
                  <a:srgbClr val="000000"/>
                </a:solidFill>
                <a:latin typeface="Times New Roman" pitchFamily="18" charset="0"/>
              </a:rPr>
              <a:t>doivent</a:t>
            </a:r>
            <a:r>
              <a:rPr lang="en-US" altLang="fr-FR" sz="2200" dirty="0">
                <a:solidFill>
                  <a:srgbClr val="000000"/>
                </a:solidFill>
                <a:latin typeface="Times New Roman" pitchFamily="18" charset="0"/>
              </a:rPr>
              <a:t> </a:t>
            </a:r>
            <a:r>
              <a:rPr lang="en-US" altLang="fr-FR" sz="2200" dirty="0" err="1">
                <a:solidFill>
                  <a:srgbClr val="000000"/>
                </a:solidFill>
                <a:latin typeface="Times New Roman" pitchFamily="18" charset="0"/>
              </a:rPr>
              <a:t>êtres</a:t>
            </a:r>
            <a:r>
              <a:rPr lang="en-US" altLang="fr-FR" sz="2200" dirty="0">
                <a:solidFill>
                  <a:srgbClr val="000000"/>
                </a:solidFill>
                <a:latin typeface="Times New Roman" pitchFamily="18" charset="0"/>
              </a:rPr>
              <a:t> </a:t>
            </a:r>
            <a:r>
              <a:rPr lang="en-US" altLang="fr-FR" sz="2200" dirty="0" err="1">
                <a:solidFill>
                  <a:srgbClr val="000000"/>
                </a:solidFill>
                <a:latin typeface="Times New Roman" pitchFamily="18" charset="0"/>
              </a:rPr>
              <a:t>gérés</a:t>
            </a:r>
            <a:r>
              <a:rPr lang="en-US" altLang="fr-FR" sz="2200" dirty="0">
                <a:solidFill>
                  <a:srgbClr val="000000"/>
                </a:solidFill>
                <a:latin typeface="Times New Roman" pitchFamily="18" charset="0"/>
              </a:rPr>
              <a:t> </a:t>
            </a:r>
            <a:r>
              <a:rPr lang="en-US" altLang="fr-FR" sz="2200" dirty="0" err="1">
                <a:solidFill>
                  <a:srgbClr val="000000"/>
                </a:solidFill>
                <a:latin typeface="Times New Roman" pitchFamily="18" charset="0"/>
              </a:rPr>
              <a:t>séparément</a:t>
            </a:r>
            <a:r>
              <a:rPr lang="en-US" altLang="fr-FR" sz="2200" dirty="0">
                <a:solidFill>
                  <a:srgbClr val="000000"/>
                </a:solidFill>
                <a:latin typeface="Times New Roman" pitchFamily="18" charset="0"/>
              </a:rPr>
              <a:t> dans les dossiers </a:t>
            </a:r>
            <a:r>
              <a:rPr lang="en-US" altLang="fr-FR" sz="2200" dirty="0" err="1">
                <a:solidFill>
                  <a:srgbClr val="000000"/>
                </a:solidFill>
                <a:latin typeface="Times New Roman" pitchFamily="18" charset="0"/>
              </a:rPr>
              <a:t>ou</a:t>
            </a:r>
            <a:r>
              <a:rPr lang="en-US" altLang="fr-FR" sz="2200" dirty="0">
                <a:solidFill>
                  <a:srgbClr val="000000"/>
                </a:solidFill>
                <a:latin typeface="Times New Roman" pitchFamily="18" charset="0"/>
              </a:rPr>
              <a:t> au </a:t>
            </a:r>
            <a:r>
              <a:rPr lang="en-US" altLang="fr-FR" sz="2200" dirty="0" err="1">
                <a:solidFill>
                  <a:srgbClr val="000000"/>
                </a:solidFill>
                <a:latin typeface="Times New Roman" pitchFamily="18" charset="0"/>
              </a:rPr>
              <a:t>moyen</a:t>
            </a:r>
            <a:r>
              <a:rPr lang="en-US" altLang="fr-FR" sz="2200" dirty="0">
                <a:solidFill>
                  <a:srgbClr val="000000"/>
                </a:solidFill>
                <a:latin typeface="Times New Roman" pitchFamily="18" charset="0"/>
              </a:rPr>
              <a:t> de deux </a:t>
            </a:r>
            <a:r>
              <a:rPr lang="en-US" altLang="fr-FR" sz="2200" dirty="0" err="1">
                <a:solidFill>
                  <a:srgbClr val="000000"/>
                </a:solidFill>
                <a:latin typeface="Times New Roman" pitchFamily="18" charset="0"/>
              </a:rPr>
              <a:t>comptes</a:t>
            </a:r>
            <a:endParaRPr lang="en-US" altLang="fr-FR" sz="2200" dirty="0">
              <a:solidFill>
                <a:srgbClr val="000000"/>
              </a:solidFill>
              <a:latin typeface="Times New Roman" pitchFamily="18" charset="0"/>
            </a:endParaRPr>
          </a:p>
          <a:p>
            <a:pPr marL="852488" lvl="2">
              <a:spcBef>
                <a:spcPts val="500"/>
              </a:spcBef>
              <a:buClr>
                <a:srgbClr val="000000"/>
              </a:buClr>
              <a:buSzPct val="100000"/>
              <a:buFont typeface="Times New Roman" pitchFamily="18" charset="0"/>
              <a:buAutoNum type="arabicPeriod"/>
              <a:tabLst>
                <a:tab pos="623888"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 pos="9607550" algn="l"/>
              </a:tabLst>
            </a:pPr>
            <a:r>
              <a:rPr lang="en-US" altLang="fr-FR" sz="2000" dirty="0">
                <a:solidFill>
                  <a:srgbClr val="000000"/>
                </a:solidFill>
                <a:latin typeface="Times New Roman" pitchFamily="18" charset="0"/>
              </a:rPr>
              <a:t> </a:t>
            </a:r>
            <a:r>
              <a:rPr lang="en-US" altLang="fr-FR" sz="2000" i="1" dirty="0">
                <a:solidFill>
                  <a:srgbClr val="000000"/>
                </a:solidFill>
                <a:latin typeface="Times New Roman" pitchFamily="18" charset="0"/>
              </a:rPr>
              <a:t>Administration</a:t>
            </a:r>
            <a:r>
              <a:rPr lang="en-US" altLang="fr-FR" sz="2000" dirty="0">
                <a:solidFill>
                  <a:srgbClr val="000000"/>
                </a:solidFill>
                <a:latin typeface="Times New Roman" pitchFamily="18" charset="0"/>
              </a:rPr>
              <a:t> – fonds </a:t>
            </a:r>
            <a:r>
              <a:rPr lang="en-US" altLang="fr-FR" sz="2000" dirty="0" err="1">
                <a:solidFill>
                  <a:srgbClr val="000000"/>
                </a:solidFill>
                <a:latin typeface="Times New Roman" pitchFamily="18" charset="0"/>
              </a:rPr>
              <a:t>provenant</a:t>
            </a:r>
            <a:r>
              <a:rPr lang="en-US" altLang="fr-FR" sz="2000" dirty="0">
                <a:solidFill>
                  <a:srgbClr val="000000"/>
                </a:solidFill>
                <a:latin typeface="Times New Roman" pitchFamily="18" charset="0"/>
              </a:rPr>
              <a:t> des </a:t>
            </a:r>
            <a:r>
              <a:rPr lang="en-US" altLang="fr-FR" sz="2000" dirty="0" err="1">
                <a:solidFill>
                  <a:srgbClr val="000000"/>
                </a:solidFill>
                <a:latin typeface="Times New Roman" pitchFamily="18" charset="0"/>
              </a:rPr>
              <a:t>cotisations</a:t>
            </a:r>
            <a:r>
              <a:rPr lang="en-US" altLang="fr-FR" sz="2000" dirty="0">
                <a:solidFill>
                  <a:srgbClr val="000000"/>
                </a:solidFill>
                <a:latin typeface="Times New Roman" pitchFamily="18" charset="0"/>
              </a:rPr>
              <a:t>, </a:t>
            </a:r>
            <a:r>
              <a:rPr lang="en-US" altLang="fr-FR" sz="2000" dirty="0" err="1">
                <a:solidFill>
                  <a:srgbClr val="000000"/>
                </a:solidFill>
                <a:latin typeface="Times New Roman" pitchFamily="18" charset="0"/>
              </a:rPr>
              <a:t>amendes</a:t>
            </a:r>
            <a:r>
              <a:rPr lang="en-US" altLang="fr-FR" sz="2000" dirty="0">
                <a:solidFill>
                  <a:srgbClr val="000000"/>
                </a:solidFill>
                <a:latin typeface="Times New Roman" pitchFamily="18" charset="0"/>
              </a:rPr>
              <a:t> et internes</a:t>
            </a:r>
          </a:p>
          <a:p>
            <a:pPr marL="1601788" lvl="3" indent="-230188">
              <a:spcBef>
                <a:spcPts val="450"/>
              </a:spcBef>
              <a:buClr>
                <a:srgbClr val="000000"/>
              </a:buClr>
              <a:buSzPct val="100000"/>
              <a:buFont typeface="Times New Roman" pitchFamily="18" charset="0"/>
              <a:buChar char="–"/>
              <a:tabLst>
                <a:tab pos="623888"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 pos="9607550" algn="l"/>
              </a:tabLst>
            </a:pPr>
            <a:r>
              <a:rPr lang="en-US" altLang="fr-FR" sz="1800" dirty="0">
                <a:solidFill>
                  <a:srgbClr val="000000"/>
                </a:solidFill>
                <a:latin typeface="Times New Roman" pitchFamily="18" charset="0"/>
              </a:rPr>
              <a:t>Les fonds </a:t>
            </a:r>
            <a:r>
              <a:rPr lang="en-US" altLang="fr-FR" sz="1800" dirty="0" err="1">
                <a:solidFill>
                  <a:srgbClr val="000000"/>
                </a:solidFill>
                <a:latin typeface="Times New Roman" pitchFamily="18" charset="0"/>
              </a:rPr>
              <a:t>peuvent</a:t>
            </a:r>
            <a:r>
              <a:rPr lang="en-US" altLang="fr-FR" sz="1800" dirty="0">
                <a:solidFill>
                  <a:srgbClr val="000000"/>
                </a:solidFill>
                <a:latin typeface="Times New Roman" pitchFamily="18" charset="0"/>
              </a:rPr>
              <a:t> </a:t>
            </a:r>
            <a:r>
              <a:rPr lang="en-US" altLang="fr-FR" sz="1800" dirty="0" err="1">
                <a:solidFill>
                  <a:srgbClr val="000000"/>
                </a:solidFill>
                <a:latin typeface="Times New Roman" pitchFamily="18" charset="0"/>
              </a:rPr>
              <a:t>être</a:t>
            </a:r>
            <a:r>
              <a:rPr lang="en-US" altLang="fr-FR" sz="1800" dirty="0">
                <a:solidFill>
                  <a:srgbClr val="000000"/>
                </a:solidFill>
                <a:latin typeface="Times New Roman" pitchFamily="18" charset="0"/>
              </a:rPr>
              <a:t> </a:t>
            </a:r>
            <a:r>
              <a:rPr lang="en-US" altLang="fr-FR" sz="1800" dirty="0" err="1">
                <a:solidFill>
                  <a:srgbClr val="000000"/>
                </a:solidFill>
                <a:latin typeface="Times New Roman" pitchFamily="18" charset="0"/>
              </a:rPr>
              <a:t>virés</a:t>
            </a:r>
            <a:r>
              <a:rPr lang="en-US" altLang="fr-FR" sz="1800" dirty="0">
                <a:solidFill>
                  <a:srgbClr val="000000"/>
                </a:solidFill>
                <a:latin typeface="Times New Roman" pitchFamily="18" charset="0"/>
              </a:rPr>
              <a:t> de </a:t>
            </a:r>
            <a:r>
              <a:rPr lang="en-US" altLang="fr-FR" sz="1800" dirty="0" err="1">
                <a:solidFill>
                  <a:srgbClr val="000000"/>
                </a:solidFill>
                <a:latin typeface="Times New Roman" pitchFamily="18" charset="0"/>
              </a:rPr>
              <a:t>ce</a:t>
            </a:r>
            <a:r>
              <a:rPr lang="en-US" altLang="fr-FR" sz="1800" dirty="0">
                <a:solidFill>
                  <a:srgbClr val="000000"/>
                </a:solidFill>
                <a:latin typeface="Times New Roman" pitchFamily="18" charset="0"/>
              </a:rPr>
              <a:t> </a:t>
            </a:r>
            <a:r>
              <a:rPr lang="en-US" altLang="fr-FR" sz="1800" dirty="0" err="1">
                <a:solidFill>
                  <a:srgbClr val="000000"/>
                </a:solidFill>
                <a:latin typeface="Times New Roman" pitchFamily="18" charset="0"/>
              </a:rPr>
              <a:t>compte</a:t>
            </a:r>
            <a:r>
              <a:rPr lang="en-US" altLang="fr-FR" sz="1800" dirty="0">
                <a:solidFill>
                  <a:srgbClr val="000000"/>
                </a:solidFill>
                <a:latin typeface="Times New Roman" pitchFamily="18" charset="0"/>
              </a:rPr>
              <a:t> au </a:t>
            </a:r>
            <a:r>
              <a:rPr lang="en-US" altLang="fr-FR" sz="1800" dirty="0" err="1">
                <a:solidFill>
                  <a:srgbClr val="000000"/>
                </a:solidFill>
                <a:latin typeface="Times New Roman" pitchFamily="18" charset="0"/>
              </a:rPr>
              <a:t>compte</a:t>
            </a:r>
            <a:r>
              <a:rPr lang="en-US" altLang="fr-FR" sz="1800" dirty="0">
                <a:solidFill>
                  <a:srgbClr val="000000"/>
                </a:solidFill>
                <a:latin typeface="Times New Roman" pitchFamily="18" charset="0"/>
              </a:rPr>
              <a:t> </a:t>
            </a:r>
            <a:r>
              <a:rPr lang="en-US" altLang="fr-FR" sz="1800" dirty="0" err="1">
                <a:solidFill>
                  <a:srgbClr val="000000"/>
                </a:solidFill>
                <a:latin typeface="Times New Roman" pitchFamily="18" charset="0"/>
              </a:rPr>
              <a:t>d’activités</a:t>
            </a:r>
            <a:endParaRPr lang="en-US" altLang="fr-FR" sz="1800" dirty="0">
              <a:solidFill>
                <a:srgbClr val="000000"/>
              </a:solidFill>
              <a:latin typeface="Times New Roman" pitchFamily="18" charset="0"/>
            </a:endParaRPr>
          </a:p>
          <a:p>
            <a:pPr marL="852488" lvl="2">
              <a:spcBef>
                <a:spcPts val="500"/>
              </a:spcBef>
              <a:buClr>
                <a:srgbClr val="000000"/>
              </a:buClr>
              <a:buSzPct val="100000"/>
              <a:buFont typeface="Times New Roman" pitchFamily="18" charset="0"/>
              <a:buAutoNum type="arabicPeriod"/>
              <a:tabLst>
                <a:tab pos="623888"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 pos="9607550" algn="l"/>
              </a:tabLst>
            </a:pPr>
            <a:r>
              <a:rPr lang="en-US" altLang="fr-FR" sz="2000" dirty="0">
                <a:solidFill>
                  <a:srgbClr val="000000"/>
                </a:solidFill>
                <a:latin typeface="Times New Roman" pitchFamily="18" charset="0"/>
              </a:rPr>
              <a:t> </a:t>
            </a:r>
            <a:r>
              <a:rPr lang="en-US" altLang="fr-FR" sz="2000" i="1" dirty="0" err="1">
                <a:solidFill>
                  <a:srgbClr val="000000"/>
                </a:solidFill>
                <a:latin typeface="Times New Roman" pitchFamily="18" charset="0"/>
              </a:rPr>
              <a:t>Activités</a:t>
            </a:r>
            <a:r>
              <a:rPr lang="en-US" altLang="fr-FR" sz="2000" dirty="0">
                <a:solidFill>
                  <a:srgbClr val="000000"/>
                </a:solidFill>
                <a:latin typeface="Times New Roman" pitchFamily="18" charset="0"/>
              </a:rPr>
              <a:t> (Oeuvres)– fonds </a:t>
            </a:r>
            <a:r>
              <a:rPr lang="en-US" altLang="fr-FR" sz="2000" dirty="0" err="1">
                <a:solidFill>
                  <a:srgbClr val="000000"/>
                </a:solidFill>
                <a:latin typeface="Times New Roman" pitchFamily="18" charset="0"/>
              </a:rPr>
              <a:t>récoltés</a:t>
            </a:r>
            <a:r>
              <a:rPr lang="en-US" altLang="fr-FR" sz="2000" dirty="0">
                <a:solidFill>
                  <a:srgbClr val="000000"/>
                </a:solidFill>
                <a:latin typeface="Times New Roman" pitchFamily="18" charset="0"/>
              </a:rPr>
              <a:t> </a:t>
            </a:r>
            <a:r>
              <a:rPr lang="en-US" altLang="fr-FR" sz="2000" dirty="0" err="1">
                <a:solidFill>
                  <a:srgbClr val="000000"/>
                </a:solidFill>
                <a:latin typeface="Times New Roman" pitchFamily="18" charset="0"/>
              </a:rPr>
              <a:t>auprès</a:t>
            </a:r>
            <a:r>
              <a:rPr lang="en-US" altLang="fr-FR" sz="2000" dirty="0">
                <a:solidFill>
                  <a:srgbClr val="000000"/>
                </a:solidFill>
                <a:latin typeface="Times New Roman" pitchFamily="18" charset="0"/>
              </a:rPr>
              <a:t> du grand public</a:t>
            </a:r>
          </a:p>
          <a:p>
            <a:pPr marL="1601788" lvl="3" indent="-230188">
              <a:spcBef>
                <a:spcPts val="450"/>
              </a:spcBef>
              <a:buClr>
                <a:srgbClr val="000000"/>
              </a:buClr>
              <a:buSzPct val="100000"/>
              <a:buFont typeface="Times New Roman" pitchFamily="18" charset="0"/>
              <a:buChar char="–"/>
              <a:tabLst>
                <a:tab pos="623888"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 pos="9607550" algn="l"/>
              </a:tabLst>
            </a:pPr>
            <a:r>
              <a:rPr lang="en-US" altLang="fr-FR" sz="1800" dirty="0">
                <a:solidFill>
                  <a:srgbClr val="000000"/>
                </a:solidFill>
                <a:latin typeface="Times New Roman" pitchFamily="18" charset="0"/>
              </a:rPr>
              <a:t>Les fonds </a:t>
            </a:r>
            <a:r>
              <a:rPr lang="en-US" altLang="fr-FR" sz="1800" dirty="0" err="1">
                <a:solidFill>
                  <a:srgbClr val="000000"/>
                </a:solidFill>
                <a:latin typeface="Times New Roman" pitchFamily="18" charset="0"/>
              </a:rPr>
              <a:t>déposés</a:t>
            </a:r>
            <a:r>
              <a:rPr lang="en-US" altLang="fr-FR" sz="1800" dirty="0">
                <a:solidFill>
                  <a:srgbClr val="000000"/>
                </a:solidFill>
                <a:latin typeface="Times New Roman" pitchFamily="18" charset="0"/>
              </a:rPr>
              <a:t> au </a:t>
            </a:r>
            <a:r>
              <a:rPr lang="en-US" altLang="fr-FR" sz="1800" dirty="0" err="1">
                <a:solidFill>
                  <a:srgbClr val="000000"/>
                </a:solidFill>
                <a:latin typeface="Times New Roman" pitchFamily="18" charset="0"/>
              </a:rPr>
              <a:t>compte</a:t>
            </a:r>
            <a:r>
              <a:rPr lang="en-US" altLang="fr-FR" sz="1800" dirty="0">
                <a:solidFill>
                  <a:srgbClr val="000000"/>
                </a:solidFill>
                <a:latin typeface="Times New Roman" pitchFamily="18" charset="0"/>
              </a:rPr>
              <a:t> </a:t>
            </a:r>
            <a:r>
              <a:rPr lang="en-US" altLang="fr-FR" sz="1800" dirty="0" err="1">
                <a:solidFill>
                  <a:srgbClr val="000000"/>
                </a:solidFill>
                <a:latin typeface="Times New Roman" pitchFamily="18" charset="0"/>
              </a:rPr>
              <a:t>d'activités</a:t>
            </a:r>
            <a:r>
              <a:rPr lang="en-US" altLang="fr-FR" sz="1800" dirty="0">
                <a:solidFill>
                  <a:srgbClr val="000000"/>
                </a:solidFill>
                <a:latin typeface="Times New Roman" pitchFamily="18" charset="0"/>
              </a:rPr>
              <a:t> ne </a:t>
            </a:r>
            <a:r>
              <a:rPr lang="en-US" altLang="fr-FR" sz="1800" dirty="0" err="1">
                <a:solidFill>
                  <a:srgbClr val="000000"/>
                </a:solidFill>
                <a:latin typeface="Times New Roman" pitchFamily="18" charset="0"/>
              </a:rPr>
              <a:t>peuvent</a:t>
            </a:r>
            <a:r>
              <a:rPr lang="en-US" altLang="fr-FR" sz="1800" dirty="0">
                <a:solidFill>
                  <a:srgbClr val="000000"/>
                </a:solidFill>
                <a:latin typeface="Times New Roman" pitchFamily="18" charset="0"/>
              </a:rPr>
              <a:t> pas </a:t>
            </a:r>
            <a:r>
              <a:rPr lang="en-US" altLang="fr-FR" sz="1800" dirty="0" err="1">
                <a:solidFill>
                  <a:srgbClr val="000000"/>
                </a:solidFill>
                <a:latin typeface="Times New Roman" pitchFamily="18" charset="0"/>
              </a:rPr>
              <a:t>être</a:t>
            </a:r>
            <a:r>
              <a:rPr lang="en-US" altLang="fr-FR" sz="1800" dirty="0">
                <a:solidFill>
                  <a:srgbClr val="000000"/>
                </a:solidFill>
                <a:latin typeface="Times New Roman" pitchFamily="18" charset="0"/>
              </a:rPr>
              <a:t> </a:t>
            </a:r>
            <a:r>
              <a:rPr lang="en-US" altLang="fr-FR" sz="1800" dirty="0" err="1">
                <a:solidFill>
                  <a:srgbClr val="000000"/>
                </a:solidFill>
                <a:latin typeface="Times New Roman" pitchFamily="18" charset="0"/>
              </a:rPr>
              <a:t>utilisés</a:t>
            </a:r>
            <a:r>
              <a:rPr lang="en-US" altLang="fr-FR" sz="1800" dirty="0">
                <a:solidFill>
                  <a:srgbClr val="000000"/>
                </a:solidFill>
                <a:latin typeface="Times New Roman" pitchFamily="18" charset="0"/>
              </a:rPr>
              <a:t> dans des buts </a:t>
            </a:r>
            <a:r>
              <a:rPr lang="en-US" altLang="fr-FR" sz="1800" dirty="0" err="1">
                <a:solidFill>
                  <a:srgbClr val="000000"/>
                </a:solidFill>
                <a:latin typeface="Times New Roman" pitchFamily="18" charset="0"/>
              </a:rPr>
              <a:t>administratifs</a:t>
            </a:r>
            <a:r>
              <a:rPr lang="en-US" altLang="fr-FR" sz="1800" dirty="0">
                <a:solidFill>
                  <a:srgbClr val="000000"/>
                </a:solidFill>
                <a:latin typeface="Times New Roman" pitchFamily="18" charset="0"/>
              </a:rPr>
              <a:t>. </a:t>
            </a:r>
          </a:p>
          <a:p>
            <a:pPr marL="1601788" lvl="3" indent="-230188">
              <a:spcBef>
                <a:spcPts val="450"/>
              </a:spcBef>
              <a:buClr>
                <a:srgbClr val="000000"/>
              </a:buClr>
              <a:buSzPct val="100000"/>
              <a:buFont typeface="Times New Roman" pitchFamily="18" charset="0"/>
              <a:buChar char="–"/>
              <a:tabLst>
                <a:tab pos="623888"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 pos="9607550" algn="l"/>
              </a:tabLst>
            </a:pPr>
            <a:r>
              <a:rPr lang="en-US" altLang="fr-FR" sz="1800" dirty="0">
                <a:solidFill>
                  <a:srgbClr val="000000"/>
                </a:solidFill>
                <a:latin typeface="Times New Roman" pitchFamily="18" charset="0"/>
              </a:rPr>
              <a:t>Tout </a:t>
            </a:r>
            <a:r>
              <a:rPr lang="en-US" altLang="fr-FR" sz="1800" dirty="0" err="1">
                <a:solidFill>
                  <a:srgbClr val="000000"/>
                </a:solidFill>
                <a:latin typeface="Times New Roman" pitchFamily="18" charset="0"/>
              </a:rPr>
              <a:t>l'argent</a:t>
            </a:r>
            <a:r>
              <a:rPr lang="en-US" altLang="fr-FR" sz="1800" dirty="0">
                <a:solidFill>
                  <a:srgbClr val="000000"/>
                </a:solidFill>
                <a:latin typeface="Times New Roman" pitchFamily="18" charset="0"/>
              </a:rPr>
              <a:t> </a:t>
            </a:r>
            <a:r>
              <a:rPr lang="en-US" altLang="fr-FR" sz="1800" dirty="0" err="1">
                <a:solidFill>
                  <a:srgbClr val="000000"/>
                </a:solidFill>
                <a:latin typeface="Times New Roman" pitchFamily="18" charset="0"/>
              </a:rPr>
              <a:t>donné</a:t>
            </a:r>
            <a:r>
              <a:rPr lang="en-US" altLang="fr-FR" sz="1800" dirty="0">
                <a:solidFill>
                  <a:srgbClr val="000000"/>
                </a:solidFill>
                <a:latin typeface="Times New Roman" pitchFamily="18" charset="0"/>
              </a:rPr>
              <a:t> par le grand public </a:t>
            </a:r>
            <a:r>
              <a:rPr lang="en-US" altLang="fr-FR" sz="1800" dirty="0" err="1">
                <a:solidFill>
                  <a:srgbClr val="000000"/>
                </a:solidFill>
                <a:latin typeface="Times New Roman" pitchFamily="18" charset="0"/>
              </a:rPr>
              <a:t>doit</a:t>
            </a:r>
            <a:r>
              <a:rPr lang="en-US" altLang="fr-FR" sz="1800" dirty="0">
                <a:solidFill>
                  <a:srgbClr val="000000"/>
                </a:solidFill>
                <a:latin typeface="Times New Roman" pitchFamily="18" charset="0"/>
              </a:rPr>
              <a:t> </a:t>
            </a:r>
            <a:r>
              <a:rPr lang="en-US" altLang="fr-FR" sz="1800" dirty="0" err="1">
                <a:solidFill>
                  <a:srgbClr val="000000"/>
                </a:solidFill>
                <a:latin typeface="Times New Roman" pitchFamily="18" charset="0"/>
              </a:rPr>
              <a:t>lui</a:t>
            </a:r>
            <a:r>
              <a:rPr lang="en-US" altLang="fr-FR" sz="1800" dirty="0">
                <a:solidFill>
                  <a:srgbClr val="000000"/>
                </a:solidFill>
                <a:latin typeface="Times New Roman" pitchFamily="18" charset="0"/>
              </a:rPr>
              <a:t> </a:t>
            </a:r>
            <a:r>
              <a:rPr lang="en-US" altLang="fr-FR" sz="1800" dirty="0" err="1">
                <a:solidFill>
                  <a:srgbClr val="000000"/>
                </a:solidFill>
                <a:latin typeface="Times New Roman" pitchFamily="18" charset="0"/>
              </a:rPr>
              <a:t>être</a:t>
            </a:r>
            <a:r>
              <a:rPr lang="en-US" altLang="fr-FR" sz="1800" dirty="0">
                <a:solidFill>
                  <a:srgbClr val="000000"/>
                </a:solidFill>
                <a:latin typeface="Times New Roman" pitchFamily="18" charset="0"/>
              </a:rPr>
              <a:t> </a:t>
            </a:r>
            <a:r>
              <a:rPr lang="en-US" altLang="fr-FR" sz="1800" dirty="0" err="1">
                <a:solidFill>
                  <a:srgbClr val="000000"/>
                </a:solidFill>
                <a:latin typeface="Times New Roman" pitchFamily="18" charset="0"/>
              </a:rPr>
              <a:t>rendu</a:t>
            </a:r>
            <a:r>
              <a:rPr lang="en-US" altLang="fr-FR" sz="1800" dirty="0">
                <a:solidFill>
                  <a:srgbClr val="000000"/>
                </a:solidFill>
                <a:latin typeface="Times New Roman" pitchFamily="18" charset="0"/>
              </a:rPr>
              <a: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188" y="1739900"/>
            <a:ext cx="8358187" cy="3416300"/>
          </a:xfrm>
          <a:prstGeom prst="rect">
            <a:avLst/>
          </a:prstGeom>
        </p:spPr>
        <p:txBody>
          <a:bodyPr>
            <a:spAutoFit/>
          </a:bodyPr>
          <a:lstStyle/>
          <a:p>
            <a:pPr marL="342900" indent="-342900">
              <a:buFont typeface="Arial" panose="020B0604020202020204" pitchFamily="34" charset="0"/>
              <a:buChar char="•"/>
              <a:defRPr/>
            </a:pPr>
            <a:r>
              <a:rPr lang="fr-CA" dirty="0">
                <a:solidFill>
                  <a:schemeClr val="tx1"/>
                </a:solidFill>
                <a:latin typeface="Arial" panose="020B0604020202020204" pitchFamily="34" charset="0"/>
              </a:rPr>
              <a:t>Ils sont établis en collaboration avec la commission des finances et le président, et doivent être soumis à un vote lors de la première réunion du conseil d’administration.</a:t>
            </a:r>
          </a:p>
          <a:p>
            <a:pPr>
              <a:defRPr/>
            </a:pPr>
            <a:endParaRPr lang="fr-CA" dirty="0">
              <a:solidFill>
                <a:schemeClr val="tx1"/>
              </a:solidFill>
              <a:latin typeface="Arial" panose="020B0604020202020204" pitchFamily="34" charset="0"/>
            </a:endParaRPr>
          </a:p>
          <a:p>
            <a:pPr marL="342900" indent="-342900">
              <a:buFont typeface="Arial" panose="020B0604020202020204" pitchFamily="34" charset="0"/>
              <a:buChar char="•"/>
              <a:defRPr/>
            </a:pPr>
            <a:r>
              <a:rPr lang="fr-CA" dirty="0">
                <a:solidFill>
                  <a:schemeClr val="tx1"/>
                </a:solidFill>
                <a:latin typeface="Arial" panose="020B0604020202020204" pitchFamily="34" charset="0"/>
              </a:rPr>
              <a:t>Chaque club devrait établir deux budgets: </a:t>
            </a:r>
          </a:p>
          <a:p>
            <a:pPr>
              <a:defRPr/>
            </a:pPr>
            <a:r>
              <a:rPr lang="fr-CA" dirty="0">
                <a:solidFill>
                  <a:schemeClr val="tx1"/>
                </a:solidFill>
                <a:latin typeface="Arial" panose="020B0604020202020204" pitchFamily="34" charset="0"/>
              </a:rPr>
              <a:t>	-le budget </a:t>
            </a:r>
            <a:r>
              <a:rPr lang="fr-CA" b="1" dirty="0">
                <a:solidFill>
                  <a:schemeClr val="tx1"/>
                </a:solidFill>
                <a:latin typeface="Arial" panose="020B0604020202020204" pitchFamily="34" charset="0"/>
              </a:rPr>
              <a:t>administratif</a:t>
            </a:r>
            <a:r>
              <a:rPr lang="fr-CA" dirty="0">
                <a:solidFill>
                  <a:schemeClr val="tx1"/>
                </a:solidFill>
                <a:latin typeface="Arial" panose="020B0604020202020204" pitchFamily="34" charset="0"/>
              </a:rPr>
              <a:t> et le budget </a:t>
            </a:r>
            <a:r>
              <a:rPr lang="fr-CA" b="1" dirty="0">
                <a:solidFill>
                  <a:schemeClr val="tx1"/>
                </a:solidFill>
                <a:latin typeface="Arial" panose="020B0604020202020204" pitchFamily="34" charset="0"/>
              </a:rPr>
              <a:t>d’activités</a:t>
            </a:r>
            <a:r>
              <a:rPr lang="fr-CA" dirty="0">
                <a:solidFill>
                  <a:schemeClr val="tx1"/>
                </a:solidFill>
                <a:latin typeface="Arial" panose="020B0604020202020204" pitchFamily="34" charset="0"/>
              </a:rPr>
              <a:t>.</a:t>
            </a:r>
          </a:p>
          <a:p>
            <a:pPr>
              <a:defRPr/>
            </a:pPr>
            <a:endParaRPr lang="fr-CA" dirty="0">
              <a:solidFill>
                <a:schemeClr val="tx1"/>
              </a:solidFill>
              <a:latin typeface="Arial" panose="020B0604020202020204" pitchFamily="34" charset="0"/>
            </a:endParaRPr>
          </a:p>
          <a:p>
            <a:pPr marL="342900" indent="-342900">
              <a:buFont typeface="Arial" panose="020B0604020202020204" pitchFamily="34" charset="0"/>
              <a:buChar char="•"/>
              <a:defRPr/>
            </a:pPr>
            <a:r>
              <a:rPr lang="fr-CA" dirty="0">
                <a:solidFill>
                  <a:schemeClr val="tx1"/>
                </a:solidFill>
                <a:latin typeface="Arial" panose="020B0604020202020204" pitchFamily="34" charset="0"/>
              </a:rPr>
              <a:t>Pour équilibrer un budget, le revenu total doit être égal aux dépenses du fonds correspondant.</a:t>
            </a:r>
          </a:p>
        </p:txBody>
      </p:sp>
      <p:pic>
        <p:nvPicPr>
          <p:cNvPr id="17411" name="Image 3"/>
          <p:cNvPicPr>
            <a:picLocks noChangeAspect="1" noChangeArrowheads="1"/>
          </p:cNvPicPr>
          <p:nvPr/>
        </p:nvPicPr>
        <p:blipFill>
          <a:blip r:embed="rId2"/>
          <a:srcRect/>
          <a:stretch>
            <a:fillRect/>
          </a:stretch>
        </p:blipFill>
        <p:spPr bwMode="auto">
          <a:xfrm>
            <a:off x="2281238" y="0"/>
            <a:ext cx="4581525" cy="1063625"/>
          </a:xfrm>
          <a:prstGeom prst="rect">
            <a:avLst/>
          </a:prstGeom>
          <a:noFill/>
          <a:ln w="9525">
            <a:noFill/>
            <a:miter lim="800000"/>
            <a:headEnd/>
            <a:tailEnd/>
          </a:ln>
        </p:spPr>
      </p:pic>
      <p:sp>
        <p:nvSpPr>
          <p:cNvPr id="17412" name="Rectangle 4"/>
          <p:cNvSpPr>
            <a:spLocks noChangeArrowheads="1"/>
          </p:cNvSpPr>
          <p:nvPr/>
        </p:nvSpPr>
        <p:spPr bwMode="auto">
          <a:xfrm>
            <a:off x="541338" y="895350"/>
            <a:ext cx="8064500" cy="830263"/>
          </a:xfrm>
          <a:prstGeom prst="rect">
            <a:avLst/>
          </a:prstGeom>
          <a:noFill/>
          <a:ln w="9525">
            <a:noFill/>
            <a:miter lim="800000"/>
            <a:headEnd/>
            <a:tailEnd/>
          </a:ln>
        </p:spPr>
        <p:txBody>
          <a:bodyPr>
            <a:spAutoFit/>
          </a:bodyPr>
          <a:lstStyle/>
          <a:p>
            <a:pPr algn="ctr"/>
            <a:r>
              <a:rPr lang="fr-CA" altLang="fr-FR">
                <a:solidFill>
                  <a:schemeClr val="tx1"/>
                </a:solidFill>
              </a:rPr>
              <a:t>L’élaboration des budgets du club est l’une des principales responsabilités du trésorier.</a:t>
            </a:r>
          </a:p>
        </p:txBody>
      </p:sp>
      <p:sp>
        <p:nvSpPr>
          <p:cNvPr id="17413" name="ZoneTexte 5"/>
          <p:cNvSpPr txBox="1">
            <a:spLocks noChangeArrowheads="1"/>
          </p:cNvSpPr>
          <p:nvPr/>
        </p:nvSpPr>
        <p:spPr bwMode="auto">
          <a:xfrm>
            <a:off x="2916238" y="5445125"/>
            <a:ext cx="4751387" cy="831850"/>
          </a:xfrm>
          <a:prstGeom prst="rect">
            <a:avLst/>
          </a:prstGeom>
          <a:noFill/>
          <a:ln w="9525">
            <a:noFill/>
            <a:miter lim="800000"/>
            <a:headEnd/>
            <a:tailEnd/>
          </a:ln>
        </p:spPr>
        <p:txBody>
          <a:bodyPr>
            <a:spAutoFit/>
          </a:bodyPr>
          <a:lstStyle/>
          <a:p>
            <a:r>
              <a:rPr lang="fr-CA" altLang="fr-FR">
                <a:solidFill>
                  <a:schemeClr val="tx1"/>
                </a:solidFill>
              </a:rPr>
              <a:t>Chaque budget doit être équilibré </a:t>
            </a:r>
          </a:p>
          <a:p>
            <a:pPr algn="ctr"/>
            <a:r>
              <a:rPr lang="fr-CA" altLang="fr-FR">
                <a:solidFill>
                  <a:schemeClr val="tx1"/>
                </a:solidFill>
              </a:rPr>
              <a:t>indépendamment de l’autre.</a:t>
            </a:r>
            <a:endParaRPr lang="fr-CA" altLang="fr-FR"/>
          </a:p>
        </p:txBody>
      </p:sp>
      <p:pic>
        <p:nvPicPr>
          <p:cNvPr id="17414" name="Image 6"/>
          <p:cNvPicPr>
            <a:picLocks noChangeAspect="1" noChangeArrowheads="1"/>
          </p:cNvPicPr>
          <p:nvPr/>
        </p:nvPicPr>
        <p:blipFill>
          <a:blip r:embed="rId3"/>
          <a:srcRect/>
          <a:stretch>
            <a:fillRect/>
          </a:stretch>
        </p:blipFill>
        <p:spPr bwMode="auto">
          <a:xfrm>
            <a:off x="71438" y="5156200"/>
            <a:ext cx="2771775" cy="17240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425450" y="692150"/>
            <a:ext cx="8323263" cy="4114800"/>
          </a:xfrm>
          <a:prstGeom prst="rect">
            <a:avLst/>
          </a:prstGeom>
          <a:noFill/>
          <a:ln w="9525">
            <a:noFill/>
            <a:round/>
            <a:headEnd/>
            <a:tailEnd/>
          </a:ln>
        </p:spPr>
        <p:txBody>
          <a:bodyPr/>
          <a:lstStyle/>
          <a:p>
            <a:pPr marL="114300">
              <a:spcBef>
                <a:spcPts val="800"/>
              </a:spcBef>
              <a:buClr>
                <a:srgbClr val="000000"/>
              </a:buClr>
              <a:buSzPct val="100000"/>
              <a:buFont typeface="Times New Roman" pitchFamily="18"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altLang="fr-FR" sz="2800" b="1">
                <a:solidFill>
                  <a:srgbClr val="000000"/>
                </a:solidFill>
                <a:latin typeface="Times New Roman" pitchFamily="18" charset="0"/>
              </a:rPr>
              <a:t>Budget administratif</a:t>
            </a:r>
          </a:p>
          <a:p>
            <a:pPr marL="738188" lvl="1" indent="-280988">
              <a:spcBef>
                <a:spcPts val="700"/>
              </a:spcBef>
              <a:buClr>
                <a:srgbClr val="000000"/>
              </a:buClr>
              <a:buSzPct val="100000"/>
              <a:buFont typeface="Times New Roman"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CA" altLang="fr-FR">
                <a:solidFill>
                  <a:srgbClr val="000000"/>
                </a:solidFill>
                <a:latin typeface="Times New Roman" pitchFamily="18" charset="0"/>
              </a:rPr>
              <a:t>Fonds utilisés pour le fonctionnement interne du club.</a:t>
            </a:r>
          </a:p>
          <a:p>
            <a:pPr marL="738188" lvl="1" indent="-280988">
              <a:spcBef>
                <a:spcPts val="700"/>
              </a:spcBef>
              <a:buClr>
                <a:srgbClr val="000000"/>
              </a:buClr>
              <a:buSzPct val="100000"/>
              <a:buFont typeface="Times New Roman"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CA" altLang="fr-FR">
                <a:solidFill>
                  <a:srgbClr val="000000"/>
                </a:solidFill>
                <a:latin typeface="Times New Roman" pitchFamily="18" charset="0"/>
              </a:rPr>
              <a:t>Revenu issu des cotisations et autres sommes recueillies directement auprès des membres du club.</a:t>
            </a:r>
            <a:endParaRPr lang="en-US" altLang="fr-FR">
              <a:solidFill>
                <a:srgbClr val="000000"/>
              </a:solidFill>
              <a:latin typeface="Times New Roman" pitchFamily="18" charset="0"/>
            </a:endParaRPr>
          </a:p>
          <a:p>
            <a:pPr lvl="2">
              <a:spcBef>
                <a:spcPts val="600"/>
              </a:spcBef>
              <a:buClr>
                <a:srgbClr val="000000"/>
              </a:buClr>
              <a:buSzPct val="100000"/>
              <a:buFont typeface="Times New Roman"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altLang="fr-FR">
                <a:solidFill>
                  <a:srgbClr val="000000"/>
                </a:solidFill>
                <a:latin typeface="Times New Roman" pitchFamily="18" charset="0"/>
              </a:rPr>
              <a:t>Déterminer la collecte périodique des cotisations (annuelles, semestrielles).</a:t>
            </a:r>
          </a:p>
          <a:p>
            <a:pPr lvl="2">
              <a:spcBef>
                <a:spcPts val="600"/>
              </a:spcBef>
              <a:buClr>
                <a:srgbClr val="000000"/>
              </a:buClr>
              <a:buSzPct val="100000"/>
              <a:buFont typeface="Times New Roman"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altLang="fr-FR">
                <a:solidFill>
                  <a:srgbClr val="000000"/>
                </a:solidFill>
                <a:latin typeface="Times New Roman" pitchFamily="18" charset="0"/>
              </a:rPr>
              <a:t>Fixer le montant – les cotisations du club doivent couvrir </a:t>
            </a:r>
          </a:p>
          <a:p>
            <a:pPr lvl="3">
              <a:spcBef>
                <a:spcPts val="500"/>
              </a:spcBef>
              <a:buClr>
                <a:srgbClr val="000000"/>
              </a:buClr>
              <a:buSzPct val="100000"/>
              <a:buFont typeface="Times New Roman"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altLang="fr-FR" sz="2000">
                <a:solidFill>
                  <a:srgbClr val="000000"/>
                </a:solidFill>
                <a:latin typeface="Times New Roman" pitchFamily="18" charset="0"/>
              </a:rPr>
              <a:t>Les cotisations de district, de district multiple et internationales</a:t>
            </a:r>
          </a:p>
          <a:p>
            <a:pPr lvl="3">
              <a:spcBef>
                <a:spcPts val="500"/>
              </a:spcBef>
              <a:buClr>
                <a:srgbClr val="000000"/>
              </a:buClr>
              <a:buSzPct val="100000"/>
              <a:buFont typeface="Times New Roman"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CA" altLang="fr-FR" sz="2000">
                <a:solidFill>
                  <a:srgbClr val="000000"/>
                </a:solidFill>
                <a:latin typeface="Times New Roman" pitchFamily="18" charset="0"/>
              </a:rPr>
              <a:t>frais d’impression, frais de port et autres dépenses liées au fonctionnement du club</a:t>
            </a:r>
            <a:endParaRPr lang="en-US" altLang="fr-FR" sz="2000">
              <a:solidFill>
                <a:srgbClr val="000000"/>
              </a:solidFill>
              <a:latin typeface="Times New Roman" pitchFamily="18" charset="0"/>
            </a:endParaRPr>
          </a:p>
        </p:txBody>
      </p:sp>
      <p:pic>
        <p:nvPicPr>
          <p:cNvPr id="21507" name="Picture 3"/>
          <p:cNvPicPr>
            <a:picLocks noChangeAspect="1" noChangeArrowheads="1"/>
          </p:cNvPicPr>
          <p:nvPr/>
        </p:nvPicPr>
        <p:blipFill>
          <a:blip r:embed="rId3"/>
          <a:srcRect/>
          <a:stretch>
            <a:fillRect/>
          </a:stretch>
        </p:blipFill>
        <p:spPr bwMode="auto">
          <a:xfrm>
            <a:off x="152400" y="4681538"/>
            <a:ext cx="1981200" cy="2005012"/>
          </a:xfrm>
          <a:prstGeom prst="rect">
            <a:avLst/>
          </a:prstGeom>
          <a:noFill/>
          <a:ln w="9525">
            <a:noFill/>
            <a:round/>
            <a:headEnd/>
            <a:tailEnd/>
          </a:ln>
        </p:spPr>
      </p:pic>
      <p:sp>
        <p:nvSpPr>
          <p:cNvPr id="21508" name="ZoneTexte 1"/>
          <p:cNvSpPr txBox="1">
            <a:spLocks noChangeArrowheads="1"/>
          </p:cNvSpPr>
          <p:nvPr/>
        </p:nvSpPr>
        <p:spPr bwMode="auto">
          <a:xfrm>
            <a:off x="1547813" y="171450"/>
            <a:ext cx="5832475" cy="461963"/>
          </a:xfrm>
          <a:prstGeom prst="rect">
            <a:avLst/>
          </a:prstGeom>
          <a:noFill/>
          <a:ln w="9525">
            <a:noFill/>
            <a:miter lim="800000"/>
            <a:headEnd/>
            <a:tailEnd/>
          </a:ln>
        </p:spPr>
        <p:txBody>
          <a:bodyPr>
            <a:spAutoFit/>
          </a:bodyPr>
          <a:lstStyle/>
          <a:p>
            <a:pPr marL="457200" lvl="1" indent="0" algn="ctr"/>
            <a:r>
              <a:rPr lang="en-US" altLang="fr-FR" b="1">
                <a:solidFill>
                  <a:schemeClr val="tx1"/>
                </a:solidFill>
              </a:rPr>
              <a:t>Préparer les budgets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a:extLst>
              <a:ext uri="{FF2B5EF4-FFF2-40B4-BE49-F238E27FC236}">
                <a16:creationId xmlns:a16="http://schemas.microsoft.com/office/drawing/2014/main" id="{8959A548-E947-F375-13E1-322B77AF8B33}"/>
              </a:ext>
            </a:extLst>
          </p:cNvPr>
          <p:cNvGraphicFramePr>
            <a:graphicFrameLocks noChangeAspect="1"/>
          </p:cNvGraphicFramePr>
          <p:nvPr>
            <p:extLst>
              <p:ext uri="{D42A27DB-BD31-4B8C-83A1-F6EECF244321}">
                <p14:modId xmlns:p14="http://schemas.microsoft.com/office/powerpoint/2010/main" val="1719291116"/>
              </p:ext>
            </p:extLst>
          </p:nvPr>
        </p:nvGraphicFramePr>
        <p:xfrm>
          <a:off x="1946275" y="0"/>
          <a:ext cx="5251450" cy="6858000"/>
        </p:xfrm>
        <a:graphic>
          <a:graphicData uri="http://schemas.openxmlformats.org/presentationml/2006/ole">
            <mc:AlternateContent xmlns:mc="http://schemas.openxmlformats.org/markup-compatibility/2006">
              <mc:Choice xmlns:v="urn:schemas-microsoft-com:vml" Requires="v">
                <p:oleObj name="Worksheet" r:id="rId2" imgW="5951255" imgH="7772495" progId="Excel.Sheet.12">
                  <p:embed/>
                </p:oleObj>
              </mc:Choice>
              <mc:Fallback>
                <p:oleObj name="Worksheet" r:id="rId2" imgW="5951255" imgH="7772495" progId="Excel.Sheet.12">
                  <p:embed/>
                  <p:pic>
                    <p:nvPicPr>
                      <p:cNvPr id="3" name="Objet 2">
                        <a:extLst>
                          <a:ext uri="{FF2B5EF4-FFF2-40B4-BE49-F238E27FC236}">
                            <a16:creationId xmlns:a16="http://schemas.microsoft.com/office/drawing/2014/main" id="{D62FD364-CA49-4DD3-AAB9-62B7AB1AFDA4}"/>
                          </a:ext>
                        </a:extLst>
                      </p:cNvPr>
                      <p:cNvPicPr/>
                      <p:nvPr/>
                    </p:nvPicPr>
                    <p:blipFill>
                      <a:blip r:embed="rId3"/>
                      <a:stretch>
                        <a:fillRect/>
                      </a:stretch>
                    </p:blipFill>
                    <p:spPr>
                      <a:xfrm>
                        <a:off x="1946275" y="0"/>
                        <a:ext cx="5251450" cy="6858000"/>
                      </a:xfrm>
                      <a:prstGeom prst="rect">
                        <a:avLst/>
                      </a:prstGeom>
                      <a:solidFill>
                        <a:schemeClr val="accent3"/>
                      </a:solidFill>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a:extLst>
              <a:ext uri="{FF2B5EF4-FFF2-40B4-BE49-F238E27FC236}">
                <a16:creationId xmlns:a16="http://schemas.microsoft.com/office/drawing/2014/main" id="{FFCB49C3-7F52-55FE-EB7E-A6A15358E1EB}"/>
              </a:ext>
            </a:extLst>
          </p:cNvPr>
          <p:cNvGraphicFramePr>
            <a:graphicFrameLocks noChangeAspect="1"/>
          </p:cNvGraphicFramePr>
          <p:nvPr>
            <p:extLst>
              <p:ext uri="{D42A27DB-BD31-4B8C-83A1-F6EECF244321}">
                <p14:modId xmlns:p14="http://schemas.microsoft.com/office/powerpoint/2010/main" val="4093073138"/>
              </p:ext>
            </p:extLst>
          </p:nvPr>
        </p:nvGraphicFramePr>
        <p:xfrm>
          <a:off x="-1" y="3140968"/>
          <a:ext cx="8746393" cy="2756900"/>
        </p:xfrm>
        <a:graphic>
          <a:graphicData uri="http://schemas.openxmlformats.org/presentationml/2006/ole">
            <mc:AlternateContent xmlns:mc="http://schemas.openxmlformats.org/markup-compatibility/2006">
              <mc:Choice xmlns:v="urn:schemas-microsoft-com:vml" Requires="v">
                <p:oleObj name="Worksheet" r:id="rId2" imgW="9136345" imgH="2880360" progId="Excel.Sheet.12">
                  <p:embed/>
                </p:oleObj>
              </mc:Choice>
              <mc:Fallback>
                <p:oleObj name="Worksheet" r:id="rId2" imgW="9136345" imgH="2880360" progId="Excel.Sheet.12">
                  <p:embed/>
                  <p:pic>
                    <p:nvPicPr>
                      <p:cNvPr id="0" name=""/>
                      <p:cNvPicPr/>
                      <p:nvPr/>
                    </p:nvPicPr>
                    <p:blipFill>
                      <a:blip r:embed="rId3"/>
                      <a:stretch>
                        <a:fillRect/>
                      </a:stretch>
                    </p:blipFill>
                    <p:spPr>
                      <a:xfrm>
                        <a:off x="-1" y="3140968"/>
                        <a:ext cx="8746393" cy="2756900"/>
                      </a:xfrm>
                      <a:prstGeom prst="rect">
                        <a:avLst/>
                      </a:prstGeom>
                    </p:spPr>
                  </p:pic>
                </p:oleObj>
              </mc:Fallback>
            </mc:AlternateContent>
          </a:graphicData>
        </a:graphic>
      </p:graphicFrame>
      <p:graphicFrame>
        <p:nvGraphicFramePr>
          <p:cNvPr id="6" name="Objet 5">
            <a:extLst>
              <a:ext uri="{FF2B5EF4-FFF2-40B4-BE49-F238E27FC236}">
                <a16:creationId xmlns:a16="http://schemas.microsoft.com/office/drawing/2014/main" id="{3EF5FCC7-09B7-9BB2-DA1C-EA86E91274BD}"/>
              </a:ext>
            </a:extLst>
          </p:cNvPr>
          <p:cNvGraphicFramePr>
            <a:graphicFrameLocks noChangeAspect="1"/>
          </p:cNvGraphicFramePr>
          <p:nvPr>
            <p:extLst>
              <p:ext uri="{D42A27DB-BD31-4B8C-83A1-F6EECF244321}">
                <p14:modId xmlns:p14="http://schemas.microsoft.com/office/powerpoint/2010/main" val="589555739"/>
              </p:ext>
            </p:extLst>
          </p:nvPr>
        </p:nvGraphicFramePr>
        <p:xfrm>
          <a:off x="7938" y="1421"/>
          <a:ext cx="8746393" cy="3012224"/>
        </p:xfrm>
        <a:graphic>
          <a:graphicData uri="http://schemas.openxmlformats.org/presentationml/2006/ole">
            <mc:AlternateContent xmlns:mc="http://schemas.openxmlformats.org/markup-compatibility/2006">
              <mc:Choice xmlns:v="urn:schemas-microsoft-com:vml" Requires="v">
                <p:oleObj name="Worksheet" r:id="rId4" imgW="9136345" imgH="3146863" progId="Excel.Sheet.12">
                  <p:embed/>
                </p:oleObj>
              </mc:Choice>
              <mc:Fallback>
                <p:oleObj name="Worksheet" r:id="rId4" imgW="9136345" imgH="3146863" progId="Excel.Sheet.12">
                  <p:embed/>
                  <p:pic>
                    <p:nvPicPr>
                      <p:cNvPr id="0" name=""/>
                      <p:cNvPicPr/>
                      <p:nvPr/>
                    </p:nvPicPr>
                    <p:blipFill>
                      <a:blip r:embed="rId5"/>
                      <a:stretch>
                        <a:fillRect/>
                      </a:stretch>
                    </p:blipFill>
                    <p:spPr>
                      <a:xfrm>
                        <a:off x="7938" y="1421"/>
                        <a:ext cx="8746393" cy="3012224"/>
                      </a:xfrm>
                      <a:prstGeom prst="rect">
                        <a:avLst/>
                      </a:prstGeom>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299539547"/>
              </p:ext>
            </p:extLst>
          </p:nvPr>
        </p:nvGraphicFramePr>
        <p:xfrm>
          <a:off x="395288" y="996950"/>
          <a:ext cx="7561262" cy="5540375"/>
        </p:xfrm>
        <a:graphic>
          <a:graphicData uri="http://schemas.openxmlformats.org/drawingml/2006/table">
            <a:tbl>
              <a:tblPr/>
              <a:tblGrid>
                <a:gridCol w="7561262">
                  <a:extLst>
                    <a:ext uri="{9D8B030D-6E8A-4147-A177-3AD203B41FA5}">
                      <a16:colId xmlns:a16="http://schemas.microsoft.com/office/drawing/2014/main" val="20000"/>
                    </a:ext>
                  </a:extLst>
                </a:gridCol>
              </a:tblGrid>
              <a:tr h="133378">
                <a:tc>
                  <a:txBody>
                    <a:bodyPr/>
                    <a:lstStyle/>
                    <a:p>
                      <a:endParaRPr lang="fr-CA" sz="700"/>
                    </a:p>
                  </a:txBody>
                  <a:tcPr marL="0" marR="0" marT="0" marB="0">
                    <a:lnL>
                      <a:noFill/>
                    </a:lnL>
                    <a:lnR>
                      <a:noFill/>
                    </a:lnR>
                    <a:lnT>
                      <a:noFill/>
                    </a:lnT>
                    <a:lnB>
                      <a:noFill/>
                    </a:lnB>
                  </a:tcPr>
                </a:tc>
                <a:extLst>
                  <a:ext uri="{0D108BD9-81ED-4DB2-BD59-A6C34878D82A}">
                    <a16:rowId xmlns:a16="http://schemas.microsoft.com/office/drawing/2014/main" val="10000"/>
                  </a:ext>
                </a:extLst>
              </a:tr>
              <a:tr h="132232">
                <a:tc>
                  <a:txBody>
                    <a:bodyPr/>
                    <a:lstStyle/>
                    <a:p>
                      <a:pPr algn="l"/>
                      <a:endParaRPr lang="fr-CA" sz="700">
                        <a:effectLst/>
                        <a:latin typeface="tahoma"/>
                      </a:endParaRPr>
                    </a:p>
                  </a:txBody>
                  <a:tcPr marL="0" marR="0" marT="0" marB="25552">
                    <a:lnL>
                      <a:noFill/>
                    </a:lnL>
                    <a:lnR>
                      <a:noFill/>
                    </a:lnR>
                    <a:lnT>
                      <a:noFill/>
                    </a:lnT>
                    <a:lnB>
                      <a:noFill/>
                    </a:lnB>
                  </a:tcPr>
                </a:tc>
                <a:extLst>
                  <a:ext uri="{0D108BD9-81ED-4DB2-BD59-A6C34878D82A}">
                    <a16:rowId xmlns:a16="http://schemas.microsoft.com/office/drawing/2014/main" val="10001"/>
                  </a:ext>
                </a:extLst>
              </a:tr>
              <a:tr h="274320">
                <a:tc>
                  <a:txBody>
                    <a:bodyPr/>
                    <a:lstStyle/>
                    <a:p>
                      <a:r>
                        <a:rPr lang="fr-CA" sz="1800" b="0" i="0">
                          <a:solidFill>
                            <a:srgbClr val="222222"/>
                          </a:solidFill>
                          <a:effectLst/>
                          <a:latin typeface="Arial"/>
                        </a:rPr>
                        <a:t>À l'attention des responsables Lions</a:t>
                      </a:r>
                      <a:endParaRPr lang="fr-CA" sz="1800"/>
                    </a:p>
                  </a:txBody>
                  <a:tcPr marL="0" marR="0" marT="0" marB="0">
                    <a:lnL>
                      <a:noFill/>
                    </a:lnL>
                    <a:lnR>
                      <a:noFill/>
                    </a:lnR>
                    <a:lnT>
                      <a:noFill/>
                    </a:lnT>
                    <a:lnB>
                      <a:noFill/>
                    </a:lnB>
                  </a:tcPr>
                </a:tc>
                <a:extLst>
                  <a:ext uri="{0D108BD9-81ED-4DB2-BD59-A6C34878D82A}">
                    <a16:rowId xmlns:a16="http://schemas.microsoft.com/office/drawing/2014/main" val="10002"/>
                  </a:ext>
                </a:extLst>
              </a:tr>
              <a:tr h="5000445">
                <a:tc>
                  <a:txBody>
                    <a:bodyPr/>
                    <a:lstStyle/>
                    <a:p>
                      <a:pPr algn="l"/>
                      <a:r>
                        <a:rPr lang="fr-CA" sz="1400" b="0" i="0" dirty="0">
                          <a:solidFill>
                            <a:srgbClr val="222222"/>
                          </a:solidFill>
                          <a:effectLst/>
                          <a:latin typeface="Arial"/>
                        </a:rPr>
                        <a:t> Madame, Monsieur,</a:t>
                      </a:r>
                    </a:p>
                    <a:p>
                      <a:pPr algn="l"/>
                      <a:endParaRPr lang="fr-CA" sz="1400" b="0" i="0" dirty="0">
                        <a:solidFill>
                          <a:srgbClr val="222222"/>
                        </a:solidFill>
                        <a:effectLst/>
                        <a:latin typeface="Arial"/>
                      </a:endParaRPr>
                    </a:p>
                    <a:p>
                      <a:pPr algn="l"/>
                      <a:r>
                        <a:rPr lang="fr-CA" sz="1400" b="0" i="0" dirty="0">
                          <a:solidFill>
                            <a:srgbClr val="222222"/>
                          </a:solidFill>
                          <a:effectLst/>
                          <a:latin typeface="Arial"/>
                        </a:rPr>
                        <a:t> Nous vous informons que le droit d'entrée pour nouveau membre et le droit de charte pour nouveau club vont être regroupés sous une même catégorie appelée </a:t>
                      </a:r>
                      <a:r>
                        <a:rPr lang="fr-CA" sz="1400" b="0" i="1" dirty="0">
                          <a:solidFill>
                            <a:srgbClr val="222222"/>
                          </a:solidFill>
                          <a:effectLst/>
                          <a:latin typeface="Arial"/>
                        </a:rPr>
                        <a:t>Droit d'entrée</a:t>
                      </a:r>
                      <a:r>
                        <a:rPr lang="fr-CA" sz="1400" b="0" i="0" dirty="0">
                          <a:solidFill>
                            <a:srgbClr val="222222"/>
                          </a:solidFill>
                          <a:effectLst/>
                          <a:latin typeface="Arial"/>
                        </a:rPr>
                        <a:t>. </a:t>
                      </a:r>
                      <a:br>
                        <a:rPr lang="fr-CA" sz="1400" b="0" i="0" dirty="0">
                          <a:solidFill>
                            <a:srgbClr val="222222"/>
                          </a:solidFill>
                          <a:effectLst/>
                          <a:latin typeface="Arial"/>
                        </a:rPr>
                      </a:br>
                      <a:r>
                        <a:rPr lang="fr-CA" sz="1400" b="1" i="0" dirty="0">
                          <a:solidFill>
                            <a:srgbClr val="222222"/>
                          </a:solidFill>
                          <a:effectLst/>
                          <a:latin typeface="Arial"/>
                        </a:rPr>
                        <a:t>Depuis le 1</a:t>
                      </a:r>
                      <a:r>
                        <a:rPr lang="fr-CA" sz="1400" b="1" i="0" baseline="30000" dirty="0">
                          <a:solidFill>
                            <a:srgbClr val="222222"/>
                          </a:solidFill>
                          <a:effectLst/>
                          <a:latin typeface="Arial"/>
                        </a:rPr>
                        <a:t>er</a:t>
                      </a:r>
                      <a:r>
                        <a:rPr lang="fr-CA" sz="1400" b="1" i="0" dirty="0">
                          <a:solidFill>
                            <a:srgbClr val="222222"/>
                          </a:solidFill>
                          <a:effectLst/>
                          <a:latin typeface="Arial"/>
                        </a:rPr>
                        <a:t> juillet 2017, ce droit d'entrée unique est 35 $ US =</a:t>
                      </a:r>
                      <a:r>
                        <a:rPr lang="fr-CA" sz="1400" b="1" i="0" baseline="0" dirty="0">
                          <a:solidFill>
                            <a:srgbClr val="222222"/>
                          </a:solidFill>
                          <a:effectLst/>
                          <a:latin typeface="Arial"/>
                        </a:rPr>
                        <a:t> 46,40 $ CD</a:t>
                      </a:r>
                      <a:endParaRPr lang="fr-CA" sz="1400" b="1" i="0" dirty="0">
                        <a:solidFill>
                          <a:srgbClr val="222222"/>
                        </a:solidFill>
                        <a:effectLst/>
                        <a:latin typeface="Arial"/>
                      </a:endParaRPr>
                    </a:p>
                    <a:p>
                      <a:pPr algn="l"/>
                      <a:endParaRPr lang="fr-CA" sz="1400" b="0" i="0" dirty="0">
                        <a:solidFill>
                          <a:srgbClr val="222222"/>
                        </a:solidFill>
                        <a:effectLst/>
                        <a:latin typeface="Arial"/>
                      </a:endParaRPr>
                    </a:p>
                    <a:p>
                      <a:pPr algn="l"/>
                      <a:r>
                        <a:rPr lang="fr-CA" sz="1400" b="0" i="0" dirty="0">
                          <a:solidFill>
                            <a:srgbClr val="222222"/>
                          </a:solidFill>
                          <a:effectLst/>
                          <a:latin typeface="Arial"/>
                        </a:rPr>
                        <a:t> La consolidation et l'augmentation de ce droit, la première depuis 1993, vise à :</a:t>
                      </a:r>
                    </a:p>
                    <a:p>
                      <a:pPr algn="l">
                        <a:buFont typeface="Arial"/>
                        <a:buChar char="•"/>
                      </a:pPr>
                      <a:r>
                        <a:rPr lang="fr-CA" sz="1400" b="0" i="0" dirty="0">
                          <a:solidFill>
                            <a:srgbClr val="222222"/>
                          </a:solidFill>
                          <a:effectLst/>
                          <a:latin typeface="Arial"/>
                        </a:rPr>
                        <a:t>accroître vos avantages de membre</a:t>
                      </a:r>
                    </a:p>
                    <a:p>
                      <a:pPr algn="l">
                        <a:buFont typeface="Arial"/>
                        <a:buChar char="•"/>
                      </a:pPr>
                      <a:r>
                        <a:rPr lang="fr-CA" sz="1400" b="0" i="0" dirty="0">
                          <a:solidFill>
                            <a:srgbClr val="222222"/>
                          </a:solidFill>
                          <a:effectLst/>
                          <a:latin typeface="Arial"/>
                        </a:rPr>
                        <a:t>améliorer l'expérience Membres</a:t>
                      </a:r>
                    </a:p>
                    <a:p>
                      <a:pPr algn="l">
                        <a:buFont typeface="Arial"/>
                        <a:buChar char="•"/>
                      </a:pPr>
                      <a:r>
                        <a:rPr lang="fr-CA" sz="1400" b="0" i="0" dirty="0">
                          <a:solidFill>
                            <a:srgbClr val="222222"/>
                          </a:solidFill>
                          <a:effectLst/>
                          <a:latin typeface="Arial"/>
                        </a:rPr>
                        <a:t>faciliter la procédure d'inscription des nouveaux membres.</a:t>
                      </a:r>
                    </a:p>
                    <a:p>
                      <a:pPr algn="l"/>
                      <a:r>
                        <a:rPr lang="fr-CA" sz="1400" b="0" i="0" dirty="0">
                          <a:solidFill>
                            <a:srgbClr val="222222"/>
                          </a:solidFill>
                          <a:effectLst/>
                          <a:latin typeface="Arial"/>
                        </a:rPr>
                        <a:t>Pour être plus spécifique, voilà ce que cela signifie :</a:t>
                      </a:r>
                    </a:p>
                    <a:p>
                      <a:pPr algn="l">
                        <a:buFont typeface="Arial"/>
                        <a:buChar char="•"/>
                      </a:pPr>
                      <a:r>
                        <a:rPr lang="fr-CA" sz="1400" b="0" i="0" dirty="0">
                          <a:solidFill>
                            <a:srgbClr val="222222"/>
                          </a:solidFill>
                          <a:effectLst/>
                          <a:latin typeface="Arial"/>
                        </a:rPr>
                        <a:t>Un kit Nouveau membre amélioré avec une communication continue et des outils spécifiques</a:t>
                      </a:r>
                    </a:p>
                    <a:p>
                      <a:pPr algn="l">
                        <a:buFont typeface="Arial"/>
                        <a:buChar char="•"/>
                      </a:pPr>
                      <a:r>
                        <a:rPr lang="fr-CA" sz="1400" b="0" i="0" dirty="0">
                          <a:solidFill>
                            <a:srgbClr val="222222"/>
                          </a:solidFill>
                          <a:effectLst/>
                          <a:latin typeface="Arial"/>
                        </a:rPr>
                        <a:t>La mise à jour de </a:t>
                      </a:r>
                      <a:r>
                        <a:rPr lang="fr-CA" sz="1400" b="0" i="0" dirty="0" err="1">
                          <a:solidFill>
                            <a:srgbClr val="222222"/>
                          </a:solidFill>
                          <a:effectLst/>
                          <a:latin typeface="Arial"/>
                        </a:rPr>
                        <a:t>MyLCI</a:t>
                      </a:r>
                      <a:r>
                        <a:rPr lang="fr-CA" sz="1400" b="0" i="0" dirty="0">
                          <a:solidFill>
                            <a:srgbClr val="222222"/>
                          </a:solidFill>
                          <a:effectLst/>
                          <a:latin typeface="Arial"/>
                        </a:rPr>
                        <a:t> 2.0 pour donner aux membres une destination pour suivre leurs activités et entrer en contact avec les autres membres</a:t>
                      </a:r>
                    </a:p>
                    <a:p>
                      <a:pPr algn="l">
                        <a:buFont typeface="Arial"/>
                        <a:buChar char="•"/>
                      </a:pPr>
                      <a:r>
                        <a:rPr lang="fr-CA" sz="1400" b="0" i="0" dirty="0">
                          <a:solidFill>
                            <a:srgbClr val="222222"/>
                          </a:solidFill>
                          <a:effectLst/>
                          <a:latin typeface="Arial"/>
                        </a:rPr>
                        <a:t>Des nouveaux programmes en soutien du lancement de la nouvelle structure de service global</a:t>
                      </a:r>
                    </a:p>
                    <a:p>
                      <a:pPr algn="l">
                        <a:buFont typeface="Arial"/>
                        <a:buChar char="•"/>
                      </a:pPr>
                      <a:r>
                        <a:rPr lang="fr-CA" sz="1400" b="0" i="0" dirty="0">
                          <a:solidFill>
                            <a:srgbClr val="222222"/>
                          </a:solidFill>
                          <a:effectLst/>
                          <a:latin typeface="Arial"/>
                        </a:rPr>
                        <a:t>Une application mobile pour vous impliquer où que vous soyez</a:t>
                      </a:r>
                    </a:p>
                    <a:p>
                      <a:pPr algn="l">
                        <a:buFont typeface="Arial"/>
                        <a:buChar char="•"/>
                      </a:pPr>
                      <a:r>
                        <a:rPr lang="fr-CA" sz="1400" b="0" i="0" dirty="0">
                          <a:solidFill>
                            <a:srgbClr val="222222"/>
                          </a:solidFill>
                          <a:effectLst/>
                          <a:latin typeface="Arial"/>
                        </a:rPr>
                        <a:t>La version numérique du magazine LION et l'application pour mobile</a:t>
                      </a:r>
                    </a:p>
                    <a:p>
                      <a:pPr algn="l"/>
                      <a:r>
                        <a:rPr lang="fr-CA" sz="1400" b="0" i="0" dirty="0">
                          <a:solidFill>
                            <a:srgbClr val="222222"/>
                          </a:solidFill>
                          <a:effectLst/>
                          <a:latin typeface="Arial"/>
                        </a:rPr>
                        <a:t>Être Lion n'a jamais été aussi passionnant. Nous vous remercions de tous vos efforts visant à faire du Lions Clubs International une organisation de niveau mondial.</a:t>
                      </a:r>
                    </a:p>
                    <a:p>
                      <a:pPr algn="l"/>
                      <a:r>
                        <a:rPr lang="fr-CA" sz="1400" b="0" i="0" dirty="0">
                          <a:solidFill>
                            <a:srgbClr val="222222"/>
                          </a:solidFill>
                          <a:effectLst/>
                          <a:latin typeface="Arial"/>
                        </a:rPr>
                        <a:t> </a:t>
                      </a:r>
                    </a:p>
                    <a:p>
                      <a:pPr algn="l"/>
                      <a:r>
                        <a:rPr lang="fr-CA" sz="1400" b="0" i="0" dirty="0">
                          <a:solidFill>
                            <a:srgbClr val="222222"/>
                          </a:solidFill>
                          <a:effectLst/>
                          <a:latin typeface="Arial"/>
                        </a:rPr>
                        <a:t>Très cordialement,</a:t>
                      </a:r>
                    </a:p>
                    <a:p>
                      <a:pPr algn="l"/>
                      <a:r>
                        <a:rPr lang="fr-CA" sz="1400" b="0" i="0" dirty="0">
                          <a:solidFill>
                            <a:srgbClr val="222222"/>
                          </a:solidFill>
                          <a:effectLst/>
                          <a:latin typeface="Arial"/>
                        </a:rPr>
                        <a:t>  </a:t>
                      </a:r>
                    </a:p>
                    <a:p>
                      <a:pPr algn="l"/>
                      <a:r>
                        <a:rPr lang="fr-CA" sz="1400" b="0" i="0" dirty="0">
                          <a:solidFill>
                            <a:srgbClr val="222222"/>
                          </a:solidFill>
                          <a:effectLst/>
                          <a:latin typeface="Arial"/>
                        </a:rPr>
                        <a:t>Chancelier Bob CORLEW</a:t>
                      </a:r>
                      <a:endParaRPr lang="fr-CA" sz="1800" dirty="0"/>
                    </a:p>
                  </a:txBody>
                  <a:tcPr marL="0" marR="0" marT="0" marB="0">
                    <a:lnL>
                      <a:noFill/>
                    </a:lnL>
                    <a:lnR>
                      <a:noFill/>
                    </a:lnR>
                    <a:lnT>
                      <a:noFill/>
                    </a:lnT>
                    <a:lnB>
                      <a:noFill/>
                    </a:lnB>
                  </a:tcPr>
                </a:tc>
                <a:extLst>
                  <a:ext uri="{0D108BD9-81ED-4DB2-BD59-A6C34878D82A}">
                    <a16:rowId xmlns:a16="http://schemas.microsoft.com/office/drawing/2014/main" val="10003"/>
                  </a:ext>
                </a:extLst>
              </a:tr>
            </a:tbl>
          </a:graphicData>
        </a:graphic>
      </p:graphicFrame>
      <p:pic>
        <p:nvPicPr>
          <p:cNvPr id="19463" name="Picture 2" descr="LCIheader(1).png"/>
          <p:cNvPicPr>
            <a:picLocks noChangeAspect="1" noChangeArrowheads="1"/>
          </p:cNvPicPr>
          <p:nvPr/>
        </p:nvPicPr>
        <p:blipFill>
          <a:blip r:embed="rId2"/>
          <a:srcRect/>
          <a:stretch>
            <a:fillRect/>
          </a:stretch>
        </p:blipFill>
        <p:spPr bwMode="auto">
          <a:xfrm>
            <a:off x="1187450" y="44450"/>
            <a:ext cx="6191250" cy="9525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https://ci5.googleusercontent.com/proxy/Ta3ytopbZ12Bv2j6iqiCU81Df-C0u6Z9QpCH4TaTkRY-lSiA-20q9d9t6OXiwSzYv0IuFLvKsIw_sj6QTw3cw0ZU6U85DtMUUYz_KqRvi_flDk_wNTKWHg9eM0j14J4gIgmCtlvkDUH70xXQvB-SQ0y95-i0bkkwx2M8A2hhFmqJSwlXa7_-LbgGtG3CIK8DxnYkkkTkcvcF2Ph_BM0hoqY=s0-d-e1-ft#http://images.e.roar.lionsclubs.org/EloquaImages/clients/LionsClubsInternational/%7b55ff761e-890c-4eec-89cd-fef0a2a4d387%7d_lci-header.png"/>
          <p:cNvPicPr>
            <a:picLocks noChangeAspect="1" noChangeArrowheads="1"/>
          </p:cNvPicPr>
          <p:nvPr/>
        </p:nvPicPr>
        <p:blipFill>
          <a:blip r:embed="rId2"/>
          <a:srcRect/>
          <a:stretch>
            <a:fillRect/>
          </a:stretch>
        </p:blipFill>
        <p:spPr bwMode="auto">
          <a:xfrm>
            <a:off x="1547813" y="182563"/>
            <a:ext cx="5832475" cy="1276350"/>
          </a:xfrm>
          <a:prstGeom prst="rect">
            <a:avLst/>
          </a:prstGeom>
          <a:noFill/>
          <a:ln w="9525">
            <a:noFill/>
            <a:miter lim="800000"/>
            <a:headEnd/>
            <a:tailEnd/>
          </a:ln>
        </p:spPr>
      </p:pic>
      <p:graphicFrame>
        <p:nvGraphicFramePr>
          <p:cNvPr id="5" name="Tableau 4"/>
          <p:cNvGraphicFramePr>
            <a:graphicFrameLocks noGrp="1"/>
          </p:cNvGraphicFramePr>
          <p:nvPr>
            <p:extLst>
              <p:ext uri="{D42A27DB-BD31-4B8C-83A1-F6EECF244321}">
                <p14:modId xmlns:p14="http://schemas.microsoft.com/office/powerpoint/2010/main" val="1430469162"/>
              </p:ext>
            </p:extLst>
          </p:nvPr>
        </p:nvGraphicFramePr>
        <p:xfrm>
          <a:off x="685800" y="1484313"/>
          <a:ext cx="7416800" cy="5078412"/>
        </p:xfrm>
        <a:graphic>
          <a:graphicData uri="http://schemas.openxmlformats.org/drawingml/2006/table">
            <a:tbl>
              <a:tblPr/>
              <a:tblGrid>
                <a:gridCol w="7416800">
                  <a:extLst>
                    <a:ext uri="{9D8B030D-6E8A-4147-A177-3AD203B41FA5}">
                      <a16:colId xmlns:a16="http://schemas.microsoft.com/office/drawing/2014/main" val="20000"/>
                    </a:ext>
                  </a:extLst>
                </a:gridCol>
              </a:tblGrid>
              <a:tr h="100474">
                <a:tc>
                  <a:txBody>
                    <a:bodyPr/>
                    <a:lstStyle/>
                    <a:p>
                      <a:endParaRPr lang="en-CA" sz="500"/>
                    </a:p>
                  </a:txBody>
                  <a:tcPr marL="24256" marR="24256" marT="12130" marB="12130" anchor="ctr">
                    <a:lnL>
                      <a:noFill/>
                    </a:lnL>
                    <a:lnR>
                      <a:noFill/>
                    </a:lnR>
                    <a:lnT>
                      <a:noFill/>
                    </a:lnT>
                    <a:lnB>
                      <a:noFill/>
                    </a:lnB>
                    <a:solidFill>
                      <a:srgbClr val="FFFFFF"/>
                    </a:solidFill>
                  </a:tcPr>
                </a:tc>
                <a:extLst>
                  <a:ext uri="{0D108BD9-81ED-4DB2-BD59-A6C34878D82A}">
                    <a16:rowId xmlns:a16="http://schemas.microsoft.com/office/drawing/2014/main" val="10000"/>
                  </a:ext>
                </a:extLst>
              </a:tr>
              <a:tr h="4977938">
                <a:tc>
                  <a:txBody>
                    <a:bodyPr/>
                    <a:lstStyle/>
                    <a:p>
                      <a:pPr algn="l"/>
                      <a:r>
                        <a:rPr lang="fr-CA" sz="1400" b="1" dirty="0">
                          <a:effectLst/>
                          <a:latin typeface="Arial"/>
                        </a:rPr>
                        <a:t>Chers responsables Lions, </a:t>
                      </a:r>
                      <a:br>
                        <a:rPr lang="fr-CA" sz="2000" dirty="0">
                          <a:effectLst/>
                          <a:latin typeface="Arial"/>
                        </a:rPr>
                      </a:br>
                      <a:endParaRPr lang="fr-CA" sz="800" dirty="0">
                        <a:effectLst/>
                        <a:latin typeface="Arial"/>
                      </a:endParaRPr>
                    </a:p>
                    <a:p>
                      <a:pPr algn="l"/>
                      <a:r>
                        <a:rPr lang="fr-CA" sz="1200" dirty="0">
                          <a:effectLst/>
                          <a:latin typeface="Arial"/>
                        </a:rPr>
                        <a:t>Nous vous informons qu’à compter du 30 juin 2018, </a:t>
                      </a:r>
                      <a:r>
                        <a:rPr lang="fr-CA" sz="1200" b="1" dirty="0">
                          <a:effectLst/>
                          <a:latin typeface="Arial"/>
                        </a:rPr>
                        <a:t>plus aucun crédit de cotisations pour pertes d’effectif ne sera accordé</a:t>
                      </a:r>
                      <a:r>
                        <a:rPr lang="fr-CA" sz="1200" dirty="0">
                          <a:effectLst/>
                          <a:latin typeface="Arial"/>
                        </a:rPr>
                        <a:t> après l’envoi des factures semestrielles du 1er juillet et 1er janvier.</a:t>
                      </a:r>
                      <a:endParaRPr lang="fr-CA" sz="1200" dirty="0">
                        <a:effectLst/>
                        <a:latin typeface="arial"/>
                      </a:endParaRPr>
                    </a:p>
                    <a:p>
                      <a:pPr algn="l"/>
                      <a:r>
                        <a:rPr lang="fr-CA" sz="1200" dirty="0">
                          <a:effectLst/>
                          <a:latin typeface="Arial"/>
                        </a:rPr>
                        <a:t>Dans le passé, le Lions Clubs International accordait aux clubs à titre gracieux un délai pour ajuster la liste de leur effectif et un crédit aux clubs pour les pertes d’effectif, bien que le Règlement du conseil d’administration ne le permette pas. Le Conseil d’administration international a donc décidé d’une stricte application de la règle.</a:t>
                      </a:r>
                      <a:endParaRPr lang="fr-CA" sz="1200" dirty="0">
                        <a:effectLst/>
                        <a:latin typeface="arial"/>
                      </a:endParaRPr>
                    </a:p>
                    <a:p>
                      <a:pPr algn="l"/>
                      <a:r>
                        <a:rPr lang="fr-CA" sz="1200" dirty="0">
                          <a:effectLst/>
                          <a:latin typeface="Arial"/>
                        </a:rPr>
                        <a:t>Cette nouvelle disposition permettra un meilleur alignement avec la facturation de district et aussi de disposer de données plus exactes en terme de croissance de l'effectif. Il se peut que cette décision puisse avoir un impact sur certains clubs et nous vous demandons de nous aider à les préparer en vue du prochain cycle de facturation.</a:t>
                      </a:r>
                      <a:endParaRPr lang="fr-CA" sz="1200" dirty="0">
                        <a:effectLst/>
                        <a:latin typeface="arial"/>
                      </a:endParaRPr>
                    </a:p>
                    <a:p>
                      <a:pPr algn="l"/>
                      <a:r>
                        <a:rPr lang="fr-CA" sz="1200" dirty="0">
                          <a:effectLst/>
                          <a:latin typeface="Arial"/>
                        </a:rPr>
                        <a:t>Certaines meilleures pratiques peuvent permettre aux clubs d’être prêts pour la facturation de juillet :</a:t>
                      </a:r>
                      <a:endParaRPr lang="fr-CA" sz="1200" dirty="0">
                        <a:effectLst/>
                        <a:latin typeface="arial"/>
                      </a:endParaRPr>
                    </a:p>
                    <a:p>
                      <a:pPr algn="l">
                        <a:buFont typeface="Arial"/>
                        <a:buChar char="•"/>
                      </a:pPr>
                      <a:r>
                        <a:rPr lang="fr-CA" sz="1200" b="1" dirty="0">
                          <a:effectLst/>
                          <a:latin typeface="Arial"/>
                        </a:rPr>
                        <a:t>Rappeler </a:t>
                      </a:r>
                      <a:r>
                        <a:rPr lang="fr-CA" sz="1200" b="0" dirty="0">
                          <a:effectLst/>
                          <a:latin typeface="Arial"/>
                        </a:rPr>
                        <a:t>aux responsables de club de mettre à jour la liste de l’effectif dans </a:t>
                      </a:r>
                      <a:r>
                        <a:rPr lang="fr-CA" sz="1200" b="0" dirty="0" err="1">
                          <a:effectLst/>
                          <a:latin typeface="Arial"/>
                        </a:rPr>
                        <a:t>MyLCI</a:t>
                      </a:r>
                      <a:r>
                        <a:rPr lang="fr-CA" sz="1200" b="0" dirty="0">
                          <a:effectLst/>
                          <a:latin typeface="Arial"/>
                        </a:rPr>
                        <a:t> ou leur système local.</a:t>
                      </a:r>
                    </a:p>
                    <a:p>
                      <a:pPr algn="l">
                        <a:buFont typeface="Arial"/>
                        <a:buChar char="•"/>
                      </a:pPr>
                      <a:r>
                        <a:rPr lang="fr-CA" sz="1200" b="1" dirty="0">
                          <a:effectLst/>
                          <a:latin typeface="Arial"/>
                        </a:rPr>
                        <a:t>Les encourager </a:t>
                      </a:r>
                      <a:r>
                        <a:rPr lang="fr-CA" sz="1200" b="0" dirty="0">
                          <a:effectLst/>
                          <a:latin typeface="Arial"/>
                        </a:rPr>
                        <a:t>à envoyer la liste de l’effectif via </a:t>
                      </a:r>
                      <a:r>
                        <a:rPr lang="fr-CA" sz="1200" b="0" dirty="0" err="1">
                          <a:effectLst/>
                          <a:latin typeface="Arial"/>
                        </a:rPr>
                        <a:t>MyLCI</a:t>
                      </a:r>
                      <a:r>
                        <a:rPr lang="fr-CA" sz="1200" b="0" dirty="0">
                          <a:effectLst/>
                          <a:latin typeface="Arial"/>
                        </a:rPr>
                        <a:t> ou leur système local avant le</a:t>
                      </a:r>
                      <a:r>
                        <a:rPr lang="fr-CA" sz="1200" b="1" dirty="0">
                          <a:effectLst/>
                          <a:latin typeface="Arial"/>
                        </a:rPr>
                        <a:t> 30 juin 2021 à minuit (heure de Chicago).</a:t>
                      </a:r>
                      <a:endParaRPr lang="fr-CA" sz="1200" b="0" dirty="0">
                        <a:effectLst/>
                        <a:latin typeface="Arial"/>
                      </a:endParaRPr>
                    </a:p>
                    <a:p>
                      <a:pPr algn="l">
                        <a:buFont typeface="Arial"/>
                        <a:buChar char="•"/>
                      </a:pPr>
                      <a:r>
                        <a:rPr lang="fr-CA" sz="1200" b="1" dirty="0">
                          <a:effectLst/>
                          <a:latin typeface="Arial"/>
                        </a:rPr>
                        <a:t>Informer </a:t>
                      </a:r>
                      <a:r>
                        <a:rPr lang="fr-CA" sz="1200" b="0" dirty="0">
                          <a:effectLst/>
                          <a:latin typeface="Arial"/>
                        </a:rPr>
                        <a:t>les responsables en poste et entrants de cette nouvelle disposition.</a:t>
                      </a:r>
                    </a:p>
                    <a:p>
                      <a:pPr algn="l"/>
                      <a:br>
                        <a:rPr lang="fr-CA" sz="1200" dirty="0">
                          <a:effectLst/>
                          <a:latin typeface="arial"/>
                        </a:rPr>
                      </a:br>
                      <a:r>
                        <a:rPr lang="fr-CA" sz="1200" dirty="0">
                          <a:effectLst/>
                          <a:latin typeface="Arial"/>
                        </a:rPr>
                        <a:t>N’hésitez pas à contacter </a:t>
                      </a:r>
                      <a:r>
                        <a:rPr lang="fr-CA" sz="1200" i="1" dirty="0" err="1">
                          <a:effectLst/>
                          <a:latin typeface="Arial"/>
                        </a:rPr>
                        <a:t>Accounts</a:t>
                      </a:r>
                      <a:r>
                        <a:rPr lang="fr-CA" sz="1200" i="1" dirty="0">
                          <a:effectLst/>
                          <a:latin typeface="Arial"/>
                        </a:rPr>
                        <a:t> </a:t>
                      </a:r>
                      <a:r>
                        <a:rPr lang="fr-CA" sz="1200" i="1" dirty="0" err="1">
                          <a:effectLst/>
                          <a:latin typeface="Arial"/>
                        </a:rPr>
                        <a:t>Receivable</a:t>
                      </a:r>
                      <a:r>
                        <a:rPr lang="fr-CA" sz="1200" i="1" dirty="0">
                          <a:effectLst/>
                          <a:latin typeface="Arial"/>
                        </a:rPr>
                        <a:t> and Club </a:t>
                      </a:r>
                      <a:r>
                        <a:rPr lang="fr-CA" sz="1200" i="1" dirty="0" err="1">
                          <a:effectLst/>
                          <a:latin typeface="Arial"/>
                        </a:rPr>
                        <a:t>Account</a:t>
                      </a:r>
                      <a:r>
                        <a:rPr lang="fr-CA" sz="1200" i="1" dirty="0">
                          <a:effectLst/>
                          <a:latin typeface="Arial"/>
                        </a:rPr>
                        <a:t> Services</a:t>
                      </a:r>
                      <a:r>
                        <a:rPr lang="fr-CA" sz="1200" dirty="0">
                          <a:effectLst/>
                          <a:latin typeface="Arial"/>
                        </a:rPr>
                        <a:t> à </a:t>
                      </a:r>
                      <a:r>
                        <a:rPr lang="fr-CA" sz="1200" b="1" u="sng" dirty="0">
                          <a:solidFill>
                            <a:srgbClr val="1155CC"/>
                          </a:solidFill>
                          <a:effectLst/>
                          <a:latin typeface="Arial"/>
                          <a:hlinkClick r:id="rId3"/>
                        </a:rPr>
                        <a:t>membershipbilling@lionsclubs.org</a:t>
                      </a:r>
                      <a:r>
                        <a:rPr lang="fr-CA" sz="1200" dirty="0">
                          <a:effectLst/>
                          <a:latin typeface="Arial"/>
                        </a:rPr>
                        <a:t> si vous avez des questions. Nous vous remercions pour la générosité et l’incroyable service que vous apportez dans nos communautés.</a:t>
                      </a:r>
                      <a:endParaRPr lang="fr-CA" sz="1200" dirty="0">
                        <a:effectLst/>
                        <a:latin typeface="arial"/>
                      </a:endParaRPr>
                    </a:p>
                    <a:p>
                      <a:pPr algn="l"/>
                      <a:r>
                        <a:rPr lang="fr-CA" sz="1200" dirty="0">
                          <a:effectLst/>
                          <a:latin typeface="Arial"/>
                        </a:rPr>
                        <a:t>Cordialement,</a:t>
                      </a:r>
                      <a:endParaRPr lang="fr-CA" sz="1200" dirty="0">
                        <a:effectLst/>
                        <a:latin typeface="arial"/>
                      </a:endParaRPr>
                    </a:p>
                    <a:p>
                      <a:pPr algn="l"/>
                      <a:r>
                        <a:rPr lang="fr-CA" sz="1200" dirty="0">
                          <a:effectLst/>
                          <a:latin typeface="Arial"/>
                        </a:rPr>
                        <a:t>Tony BENBOW</a:t>
                      </a:r>
                      <a:br>
                        <a:rPr lang="fr-CA" sz="1200" dirty="0">
                          <a:effectLst/>
                          <a:latin typeface="Arial"/>
                        </a:rPr>
                      </a:br>
                      <a:r>
                        <a:rPr lang="fr-CA" sz="1200" dirty="0">
                          <a:effectLst/>
                          <a:latin typeface="Arial"/>
                        </a:rPr>
                        <a:t>Directeur international</a:t>
                      </a:r>
                      <a:br>
                        <a:rPr lang="fr-CA" sz="1200" dirty="0">
                          <a:effectLst/>
                          <a:latin typeface="Arial"/>
                        </a:rPr>
                      </a:br>
                      <a:r>
                        <a:rPr lang="fr-CA" sz="1200" dirty="0">
                          <a:effectLst/>
                          <a:latin typeface="Arial"/>
                        </a:rPr>
                        <a:t>Président de la commission Finances et opérations du siège international</a:t>
                      </a:r>
                      <a:br>
                        <a:rPr lang="fr-CA" sz="1200" dirty="0">
                          <a:effectLst/>
                          <a:latin typeface="Arial"/>
                        </a:rPr>
                      </a:br>
                      <a:r>
                        <a:rPr lang="fr-CA" sz="1200" dirty="0">
                          <a:effectLst/>
                          <a:latin typeface="Arial"/>
                        </a:rPr>
                        <a:t>Lions Clubs International</a:t>
                      </a:r>
                      <a:endParaRPr lang="fr-CA" sz="1200" dirty="0">
                        <a:effectLst/>
                        <a:latin typeface="arial"/>
                      </a:endParaRPr>
                    </a:p>
                  </a:txBody>
                  <a:tcPr marL="101068" marR="101068" marT="151627" marB="101086" anchor="ctr">
                    <a:lnL>
                      <a:noFill/>
                    </a:lnL>
                    <a:lnR>
                      <a:noFill/>
                    </a:lnR>
                    <a:lnT>
                      <a:noFill/>
                    </a:lnT>
                    <a:lnB>
                      <a:noFill/>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56000">
              <a:schemeClr val="accent1">
                <a:lumMod val="5000"/>
                <a:lumOff val="95000"/>
              </a:schemeClr>
            </a:gs>
            <a:gs pos="100000">
              <a:schemeClr val="accent1"/>
            </a:gs>
            <a:gs pos="83000">
              <a:schemeClr val="accent1">
                <a:lumMod val="45000"/>
                <a:lumOff val="55000"/>
              </a:schemeClr>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D0E4A62-A9AC-5618-DC6A-58C0DDC1298A}"/>
              </a:ext>
            </a:extLst>
          </p:cNvPr>
          <p:cNvPicPr>
            <a:picLocks noChangeAspect="1"/>
          </p:cNvPicPr>
          <p:nvPr/>
        </p:nvPicPr>
        <p:blipFill>
          <a:blip r:embed="rId2"/>
          <a:stretch>
            <a:fillRect/>
          </a:stretch>
        </p:blipFill>
        <p:spPr>
          <a:xfrm>
            <a:off x="0" y="0"/>
            <a:ext cx="9134466" cy="583301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DD03C17-8425-4F13-F347-95C0CE98BA23}"/>
              </a:ext>
            </a:extLst>
          </p:cNvPr>
          <p:cNvPicPr>
            <a:picLocks noChangeAspect="1"/>
          </p:cNvPicPr>
          <p:nvPr/>
        </p:nvPicPr>
        <p:blipFill>
          <a:blip r:embed="rId2"/>
          <a:stretch>
            <a:fillRect/>
          </a:stretch>
        </p:blipFill>
        <p:spPr>
          <a:xfrm>
            <a:off x="0" y="4868"/>
            <a:ext cx="9144000" cy="586185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457200" y="2989263"/>
            <a:ext cx="8458200" cy="2303462"/>
          </a:xfrm>
          <a:prstGeom prst="rect">
            <a:avLst/>
          </a:prstGeom>
          <a:noFill/>
          <a:ln w="9525">
            <a:noFill/>
            <a:round/>
            <a:headEnd/>
            <a:tailEnd/>
          </a:ln>
        </p:spPr>
        <p:txBody>
          <a:bodyPr lIns="90000" tIns="46800" rIns="90000" bIns="46800">
            <a:spAutoFit/>
          </a:bodyPr>
          <a:lstStyle/>
          <a:p>
            <a:pPr marL="338138" indent="-338138">
              <a:lnSpc>
                <a:spcPct val="90000"/>
              </a:lnSpc>
              <a:spcBef>
                <a:spcPts val="700"/>
              </a:spcBef>
              <a:buClr>
                <a:srgbClr val="000000"/>
              </a:buClr>
              <a:buSzPct val="100000"/>
              <a:buFont typeface="Times New Roman" pitchFamily="18"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altLang="fr-FR" sz="2800">
                <a:solidFill>
                  <a:srgbClr val="000000"/>
                </a:solidFill>
                <a:latin typeface="Times New Roman" pitchFamily="18" charset="0"/>
                <a:cs typeface="Times New Roman" pitchFamily="18" charset="0"/>
              </a:rPr>
              <a:t>Savoir identifier les ressources disponibles pour aider le trésorier de club.</a:t>
            </a:r>
          </a:p>
          <a:p>
            <a:pPr marL="338138" indent="-338138">
              <a:lnSpc>
                <a:spcPct val="90000"/>
              </a:lnSpc>
              <a:spcBef>
                <a:spcPts val="700"/>
              </a:spcBef>
              <a:buClr>
                <a:srgbClr val="000000"/>
              </a:buClr>
              <a:buSzPct val="100000"/>
              <a:buFont typeface="Times New Roman" pitchFamily="18"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US" altLang="fr-FR" sz="2800">
              <a:solidFill>
                <a:srgbClr val="000000"/>
              </a:solidFill>
              <a:latin typeface="Times New Roman" pitchFamily="18" charset="0"/>
              <a:cs typeface="Times New Roman" pitchFamily="18" charset="0"/>
            </a:endParaRPr>
          </a:p>
          <a:p>
            <a:pPr marL="338138" indent="-338138">
              <a:lnSpc>
                <a:spcPct val="90000"/>
              </a:lnSpc>
              <a:spcBef>
                <a:spcPts val="700"/>
              </a:spcBef>
              <a:buClr>
                <a:srgbClr val="000000"/>
              </a:buClr>
              <a:buSzPct val="100000"/>
              <a:buFont typeface="Times New Roman" pitchFamily="18"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US" altLang="fr-FR" sz="2800">
              <a:solidFill>
                <a:srgbClr val="000000"/>
              </a:solidFill>
              <a:latin typeface="Times New Roman" pitchFamily="18" charset="0"/>
              <a:cs typeface="Times New Roman" pitchFamily="18" charset="0"/>
            </a:endParaRPr>
          </a:p>
          <a:p>
            <a:pPr marL="338138" indent="-338138">
              <a:lnSpc>
                <a:spcPct val="90000"/>
              </a:lnSpc>
              <a:spcBef>
                <a:spcPts val="700"/>
              </a:spcBef>
              <a:buClr>
                <a:srgbClr val="000000"/>
              </a:buClr>
              <a:buSzPct val="100000"/>
              <a:buFont typeface="Times New Roman" pitchFamily="18"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US" altLang="fr-FR" sz="2800">
              <a:solidFill>
                <a:srgbClr val="000000"/>
              </a:solidFill>
              <a:latin typeface="Times New Roman" pitchFamily="18" charset="0"/>
              <a:cs typeface="Times New Roman" pitchFamily="18" charset="0"/>
            </a:endParaRPr>
          </a:p>
        </p:txBody>
      </p:sp>
      <p:pic>
        <p:nvPicPr>
          <p:cNvPr id="7171" name="Picture 3"/>
          <p:cNvPicPr>
            <a:picLocks noChangeAspect="1" noChangeArrowheads="1"/>
          </p:cNvPicPr>
          <p:nvPr/>
        </p:nvPicPr>
        <p:blipFill>
          <a:blip r:embed="rId3"/>
          <a:srcRect/>
          <a:stretch>
            <a:fillRect/>
          </a:stretch>
        </p:blipFill>
        <p:spPr bwMode="auto">
          <a:xfrm>
            <a:off x="-87313" y="3937000"/>
            <a:ext cx="1546226" cy="2643188"/>
          </a:xfrm>
          <a:prstGeom prst="rect">
            <a:avLst/>
          </a:prstGeom>
          <a:noFill/>
          <a:ln w="9525">
            <a:noFill/>
            <a:round/>
            <a:headEnd/>
            <a:tailEnd/>
          </a:ln>
        </p:spPr>
      </p:pic>
      <p:sp>
        <p:nvSpPr>
          <p:cNvPr id="7172" name="Text Box 4"/>
          <p:cNvSpPr txBox="1">
            <a:spLocks noChangeArrowheads="1"/>
          </p:cNvSpPr>
          <p:nvPr/>
        </p:nvSpPr>
        <p:spPr bwMode="auto">
          <a:xfrm>
            <a:off x="304800" y="357188"/>
            <a:ext cx="8534400" cy="1189037"/>
          </a:xfrm>
          <a:prstGeom prst="rect">
            <a:avLst/>
          </a:prstGeom>
          <a:noFill/>
          <a:ln w="9525">
            <a:noFill/>
            <a:round/>
            <a:headEnd/>
            <a:tailEnd/>
          </a:ln>
        </p:spPr>
        <p:txBody>
          <a:bodyPr anchor="ct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fr-FR" sz="3600">
                <a:solidFill>
                  <a:srgbClr val="000000"/>
                </a:solidFill>
                <a:latin typeface="Times New Roman" pitchFamily="18" charset="0"/>
              </a:rPr>
              <a:t>Lorsque vous aurez terminé ce cours vous aurez acquis les compétences suivantes…</a:t>
            </a:r>
          </a:p>
        </p:txBody>
      </p:sp>
      <p:sp>
        <p:nvSpPr>
          <p:cNvPr id="7173" name="Text Box 5"/>
          <p:cNvSpPr txBox="1">
            <a:spLocks noChangeArrowheads="1"/>
          </p:cNvSpPr>
          <p:nvPr/>
        </p:nvSpPr>
        <p:spPr bwMode="auto">
          <a:xfrm>
            <a:off x="457200" y="1646238"/>
            <a:ext cx="8229600" cy="1243012"/>
          </a:xfrm>
          <a:prstGeom prst="rect">
            <a:avLst/>
          </a:prstGeom>
          <a:noFill/>
          <a:ln w="9525">
            <a:noFill/>
            <a:round/>
            <a:headEnd/>
            <a:tailEnd/>
          </a:ln>
        </p:spPr>
        <p:txBody>
          <a:bodyPr/>
          <a:lstStyle/>
          <a:p>
            <a:pPr marL="338138" indent="-338138" algn="just">
              <a:lnSpc>
                <a:spcPct val="90000"/>
              </a:lnSpc>
              <a:spcBef>
                <a:spcPts val="700"/>
              </a:spcBef>
              <a:buClr>
                <a:srgbClr val="000000"/>
              </a:buClr>
              <a:buSzPct val="100000"/>
              <a:buFont typeface="Times New Roman" pitchFamily="18"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altLang="fr-FR" sz="2800" dirty="0" err="1">
                <a:solidFill>
                  <a:srgbClr val="000000"/>
                </a:solidFill>
                <a:latin typeface="Times New Roman" pitchFamily="18" charset="0"/>
              </a:rPr>
              <a:t>Connaître</a:t>
            </a:r>
            <a:r>
              <a:rPr lang="en-US" altLang="fr-FR" sz="2800" dirty="0">
                <a:solidFill>
                  <a:srgbClr val="000000"/>
                </a:solidFill>
                <a:latin typeface="Times New Roman" pitchFamily="18" charset="0"/>
              </a:rPr>
              <a:t> les </a:t>
            </a:r>
            <a:r>
              <a:rPr lang="en-US" altLang="fr-FR" sz="2800" dirty="0" err="1">
                <a:solidFill>
                  <a:srgbClr val="000000"/>
                </a:solidFill>
                <a:latin typeface="Times New Roman" pitchFamily="18" charset="0"/>
              </a:rPr>
              <a:t>responsabilités</a:t>
            </a:r>
            <a:r>
              <a:rPr lang="en-US" altLang="fr-FR" sz="2800" dirty="0">
                <a:solidFill>
                  <a:srgbClr val="000000"/>
                </a:solidFill>
                <a:latin typeface="Times New Roman" pitchFamily="18" charset="0"/>
              </a:rPr>
              <a:t> du </a:t>
            </a:r>
            <a:r>
              <a:rPr lang="en-US" altLang="fr-FR" sz="2800" dirty="0" err="1">
                <a:solidFill>
                  <a:srgbClr val="000000"/>
                </a:solidFill>
                <a:latin typeface="Times New Roman" pitchFamily="18" charset="0"/>
              </a:rPr>
              <a:t>trésorier</a:t>
            </a:r>
            <a:r>
              <a:rPr lang="en-US" altLang="fr-FR" sz="2800" dirty="0">
                <a:solidFill>
                  <a:srgbClr val="000000"/>
                </a:solidFill>
                <a:latin typeface="Times New Roman" pitchFamily="18" charset="0"/>
              </a:rPr>
              <a:t> de club, </a:t>
            </a:r>
            <a:r>
              <a:rPr lang="en-US" altLang="fr-FR" sz="2800" dirty="0" err="1">
                <a:solidFill>
                  <a:srgbClr val="000000"/>
                </a:solidFill>
                <a:latin typeface="Times New Roman" pitchFamily="18" charset="0"/>
              </a:rPr>
              <a:t>telles</a:t>
            </a:r>
            <a:r>
              <a:rPr lang="en-US" altLang="fr-FR" sz="2800" dirty="0">
                <a:solidFill>
                  <a:srgbClr val="000000"/>
                </a:solidFill>
                <a:latin typeface="Times New Roman" pitchFamily="18" charset="0"/>
              </a:rPr>
              <a:t> </a:t>
            </a:r>
            <a:r>
              <a:rPr lang="en-US" altLang="fr-FR" sz="2800" dirty="0" err="1">
                <a:solidFill>
                  <a:srgbClr val="000000"/>
                </a:solidFill>
                <a:latin typeface="Times New Roman" pitchFamily="18" charset="0"/>
              </a:rPr>
              <a:t>qu'elles</a:t>
            </a:r>
            <a:r>
              <a:rPr lang="en-US" altLang="fr-FR" sz="2800" dirty="0">
                <a:solidFill>
                  <a:srgbClr val="000000"/>
                </a:solidFill>
                <a:latin typeface="Times New Roman" pitchFamily="18" charset="0"/>
              </a:rPr>
              <a:t> </a:t>
            </a:r>
            <a:r>
              <a:rPr lang="en-US" altLang="fr-FR" sz="2800" dirty="0" err="1">
                <a:solidFill>
                  <a:srgbClr val="000000"/>
                </a:solidFill>
                <a:latin typeface="Times New Roman" pitchFamily="18" charset="0"/>
              </a:rPr>
              <a:t>sont</a:t>
            </a:r>
            <a:r>
              <a:rPr lang="en-US" altLang="fr-FR" sz="2800" dirty="0">
                <a:solidFill>
                  <a:srgbClr val="000000"/>
                </a:solidFill>
                <a:latin typeface="Times New Roman" pitchFamily="18" charset="0"/>
              </a:rPr>
              <a:t> </a:t>
            </a:r>
            <a:r>
              <a:rPr lang="en-US" altLang="fr-FR" sz="2800" dirty="0" err="1">
                <a:solidFill>
                  <a:srgbClr val="000000"/>
                </a:solidFill>
                <a:latin typeface="Times New Roman" pitchFamily="18" charset="0"/>
              </a:rPr>
              <a:t>définies</a:t>
            </a:r>
            <a:r>
              <a:rPr lang="en-US" altLang="fr-FR" sz="2800" dirty="0">
                <a:solidFill>
                  <a:srgbClr val="000000"/>
                </a:solidFill>
                <a:latin typeface="Times New Roman" pitchFamily="18" charset="0"/>
              </a:rPr>
              <a:t> par le </a:t>
            </a:r>
            <a:r>
              <a:rPr lang="en-US" altLang="fr-FR" sz="2800" dirty="0" err="1">
                <a:solidFill>
                  <a:srgbClr val="000000"/>
                </a:solidFill>
                <a:latin typeface="Times New Roman" pitchFamily="18" charset="0"/>
              </a:rPr>
              <a:t>règlement</a:t>
            </a:r>
            <a:r>
              <a:rPr lang="en-US" altLang="fr-FR" sz="2800" dirty="0">
                <a:solidFill>
                  <a:srgbClr val="000000"/>
                </a:solidFill>
                <a:latin typeface="Times New Roman" pitchFamily="18" charset="0"/>
              </a:rPr>
              <a:t> du Club Lions International.</a:t>
            </a:r>
          </a:p>
        </p:txBody>
      </p:sp>
      <p:sp>
        <p:nvSpPr>
          <p:cNvPr id="7174" name="Text Box 6"/>
          <p:cNvSpPr txBox="1">
            <a:spLocks noChangeArrowheads="1"/>
          </p:cNvSpPr>
          <p:nvPr/>
        </p:nvSpPr>
        <p:spPr bwMode="auto">
          <a:xfrm>
            <a:off x="901700" y="3889375"/>
            <a:ext cx="7559675" cy="2392579"/>
          </a:xfrm>
          <a:prstGeom prst="rect">
            <a:avLst/>
          </a:prstGeom>
          <a:noFill/>
          <a:ln w="9525">
            <a:noFill/>
            <a:round/>
            <a:headEnd/>
            <a:tailEnd/>
          </a:ln>
        </p:spPr>
        <p:txBody>
          <a:bodyPr lIns="90000" tIns="46800" rIns="90000" bIns="46800">
            <a:spAutoFit/>
          </a:bodyPr>
          <a:lstStyle/>
          <a:p>
            <a:pPr marL="338138" indent="-338138" algn="just">
              <a:lnSpc>
                <a:spcPct val="90000"/>
              </a:lnSpc>
              <a:spcBef>
                <a:spcPts val="700"/>
              </a:spcBef>
              <a:buClr>
                <a:srgbClr val="000000"/>
              </a:buClr>
              <a:buSzPct val="100000"/>
              <a:buFont typeface="Times New Roman" pitchFamily="18"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altLang="fr-FR" sz="2800" dirty="0" err="1">
                <a:solidFill>
                  <a:srgbClr val="000000"/>
                </a:solidFill>
                <a:latin typeface="Times New Roman" pitchFamily="18" charset="0"/>
                <a:cs typeface="Times New Roman" pitchFamily="18" charset="0"/>
              </a:rPr>
              <a:t>Comprendre</a:t>
            </a:r>
            <a:r>
              <a:rPr lang="en-US" altLang="fr-FR" sz="2800" dirty="0">
                <a:solidFill>
                  <a:srgbClr val="000000"/>
                </a:solidFill>
                <a:latin typeface="Times New Roman" pitchFamily="18" charset="0"/>
                <a:cs typeface="Times New Roman" pitchFamily="18" charset="0"/>
              </a:rPr>
              <a:t> les </a:t>
            </a:r>
            <a:r>
              <a:rPr lang="en-US" altLang="fr-FR" sz="2800" dirty="0" err="1">
                <a:solidFill>
                  <a:srgbClr val="000000"/>
                </a:solidFill>
                <a:latin typeface="Times New Roman" pitchFamily="18" charset="0"/>
                <a:cs typeface="Times New Roman" pitchFamily="18" charset="0"/>
              </a:rPr>
              <a:t>attentes</a:t>
            </a:r>
            <a:r>
              <a:rPr lang="en-US" altLang="fr-FR" sz="2800" dirty="0">
                <a:solidFill>
                  <a:srgbClr val="000000"/>
                </a:solidFill>
                <a:latin typeface="Times New Roman" pitchFamily="18" charset="0"/>
                <a:cs typeface="Times New Roman" pitchFamily="18" charset="0"/>
              </a:rPr>
              <a:t> des </a:t>
            </a:r>
            <a:r>
              <a:rPr lang="en-US" altLang="fr-FR" sz="2800" dirty="0" err="1">
                <a:solidFill>
                  <a:srgbClr val="000000"/>
                </a:solidFill>
                <a:latin typeface="Times New Roman" pitchFamily="18" charset="0"/>
                <a:cs typeface="Times New Roman" pitchFamily="18" charset="0"/>
              </a:rPr>
              <a:t>dirigeants</a:t>
            </a:r>
            <a:r>
              <a:rPr lang="en-US" altLang="fr-FR" sz="2800" dirty="0">
                <a:solidFill>
                  <a:srgbClr val="000000"/>
                </a:solidFill>
                <a:latin typeface="Times New Roman" pitchFamily="18" charset="0"/>
                <a:cs typeface="Times New Roman" pitchFamily="18" charset="0"/>
              </a:rPr>
              <a:t> </a:t>
            </a:r>
          </a:p>
          <a:p>
            <a:pPr algn="just">
              <a:lnSpc>
                <a:spcPct val="90000"/>
              </a:lnSpc>
              <a:spcBef>
                <a:spcPts val="700"/>
              </a:spcBef>
              <a:buClr>
                <a:srgbClr val="000000"/>
              </a:buClr>
              <a:buSzPct val="10000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altLang="fr-FR" sz="2800" dirty="0">
                <a:solidFill>
                  <a:srgbClr val="000000"/>
                </a:solidFill>
                <a:latin typeface="Times New Roman" pitchFamily="18" charset="0"/>
                <a:cs typeface="Times New Roman" pitchFamily="18" charset="0"/>
              </a:rPr>
              <a:t>     </a:t>
            </a:r>
            <a:r>
              <a:rPr lang="en-US" altLang="fr-FR" sz="2800" dirty="0" err="1">
                <a:solidFill>
                  <a:srgbClr val="000000"/>
                </a:solidFill>
                <a:latin typeface="Times New Roman" pitchFamily="18" charset="0"/>
                <a:cs typeface="Times New Roman" pitchFamily="18" charset="0"/>
              </a:rPr>
              <a:t>concernant</a:t>
            </a:r>
            <a:r>
              <a:rPr lang="en-US" altLang="fr-FR" sz="2800" dirty="0">
                <a:solidFill>
                  <a:srgbClr val="000000"/>
                </a:solidFill>
                <a:latin typeface="Times New Roman" pitchFamily="18" charset="0"/>
                <a:cs typeface="Times New Roman" pitchFamily="18" charset="0"/>
              </a:rPr>
              <a:t> le poste de </a:t>
            </a:r>
            <a:r>
              <a:rPr lang="en-US" altLang="fr-FR" sz="2800" dirty="0" err="1">
                <a:solidFill>
                  <a:srgbClr val="000000"/>
                </a:solidFill>
                <a:latin typeface="Times New Roman" pitchFamily="18" charset="0"/>
                <a:cs typeface="Times New Roman" pitchFamily="18" charset="0"/>
              </a:rPr>
              <a:t>trésorier</a:t>
            </a:r>
            <a:r>
              <a:rPr lang="en-US" altLang="fr-FR" sz="2800" dirty="0">
                <a:solidFill>
                  <a:srgbClr val="000000"/>
                </a:solidFill>
                <a:latin typeface="Times New Roman" pitchFamily="18" charset="0"/>
                <a:cs typeface="Times New Roman" pitchFamily="18" charset="0"/>
              </a:rPr>
              <a:t> de club.</a:t>
            </a:r>
          </a:p>
          <a:p>
            <a:pPr marL="338138" indent="-338138" algn="just">
              <a:lnSpc>
                <a:spcPct val="90000"/>
              </a:lnSpc>
              <a:spcBef>
                <a:spcPts val="700"/>
              </a:spcBef>
              <a:buClr>
                <a:srgbClr val="000000"/>
              </a:buClr>
              <a:buSzPct val="100000"/>
              <a:buFont typeface="Times New Roman" pitchFamily="18"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US" altLang="fr-FR" sz="2800" dirty="0">
              <a:solidFill>
                <a:srgbClr val="000000"/>
              </a:solidFill>
              <a:latin typeface="Times New Roman" pitchFamily="18" charset="0"/>
              <a:cs typeface="Times New Roman" pitchFamily="18" charset="0"/>
            </a:endParaRPr>
          </a:p>
          <a:p>
            <a:pPr marL="338138" indent="-338138" algn="just">
              <a:lnSpc>
                <a:spcPct val="90000"/>
              </a:lnSpc>
              <a:spcBef>
                <a:spcPts val="700"/>
              </a:spcBef>
              <a:buClr>
                <a:srgbClr val="000000"/>
              </a:buClr>
              <a:buSzPct val="100000"/>
              <a:buFont typeface="Times New Roman" pitchFamily="18"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altLang="fr-FR" sz="2800" dirty="0" err="1">
                <a:solidFill>
                  <a:srgbClr val="000000"/>
                </a:solidFill>
                <a:latin typeface="Times New Roman" pitchFamily="18" charset="0"/>
                <a:cs typeface="Times New Roman" pitchFamily="18" charset="0"/>
              </a:rPr>
              <a:t>Être</a:t>
            </a:r>
            <a:r>
              <a:rPr lang="en-US" altLang="fr-FR" sz="2800" dirty="0">
                <a:solidFill>
                  <a:srgbClr val="000000"/>
                </a:solidFill>
                <a:latin typeface="Times New Roman" pitchFamily="18" charset="0"/>
                <a:cs typeface="Times New Roman" pitchFamily="18" charset="0"/>
              </a:rPr>
              <a:t> conscient des </a:t>
            </a:r>
            <a:r>
              <a:rPr lang="en-US" altLang="fr-FR" sz="2800" dirty="0" err="1">
                <a:solidFill>
                  <a:srgbClr val="000000"/>
                </a:solidFill>
                <a:latin typeface="Times New Roman" pitchFamily="18" charset="0"/>
                <a:cs typeface="Times New Roman" pitchFamily="18" charset="0"/>
              </a:rPr>
              <a:t>tâches</a:t>
            </a:r>
            <a:r>
              <a:rPr lang="en-US" altLang="fr-FR" sz="2800" dirty="0">
                <a:solidFill>
                  <a:srgbClr val="000000"/>
                </a:solidFill>
                <a:latin typeface="Times New Roman" pitchFamily="18" charset="0"/>
                <a:cs typeface="Times New Roman" pitchFamily="18" charset="0"/>
              </a:rPr>
              <a:t> à </a:t>
            </a:r>
            <a:r>
              <a:rPr lang="en-US" altLang="fr-FR" sz="2800" dirty="0" err="1">
                <a:solidFill>
                  <a:srgbClr val="000000"/>
                </a:solidFill>
                <a:latin typeface="Times New Roman" pitchFamily="18" charset="0"/>
                <a:cs typeface="Times New Roman" pitchFamily="18" charset="0"/>
              </a:rPr>
              <a:t>accomplir</a:t>
            </a:r>
            <a:r>
              <a:rPr lang="en-US" altLang="fr-FR" sz="2800" dirty="0">
                <a:solidFill>
                  <a:srgbClr val="000000"/>
                </a:solidFill>
                <a:latin typeface="Times New Roman" pitchFamily="18" charset="0"/>
                <a:cs typeface="Times New Roman" pitchFamily="18" charset="0"/>
              </a:rPr>
              <a:t> et</a:t>
            </a:r>
          </a:p>
          <a:p>
            <a:pPr algn="just">
              <a:lnSpc>
                <a:spcPct val="90000"/>
              </a:lnSpc>
              <a:spcBef>
                <a:spcPts val="700"/>
              </a:spcBef>
              <a:buClr>
                <a:srgbClr val="000000"/>
              </a:buClr>
              <a:buSzPct val="10000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altLang="fr-FR" sz="2800" dirty="0">
                <a:solidFill>
                  <a:srgbClr val="000000"/>
                </a:solidFill>
                <a:latin typeface="Times New Roman" pitchFamily="18" charset="0"/>
                <a:cs typeface="Times New Roman" pitchFamily="18" charset="0"/>
              </a:rPr>
              <a:t>    </a:t>
            </a:r>
            <a:r>
              <a:rPr lang="en-US" altLang="fr-FR" sz="2800" dirty="0" err="1">
                <a:solidFill>
                  <a:srgbClr val="000000"/>
                </a:solidFill>
                <a:latin typeface="Times New Roman" pitchFamily="18" charset="0"/>
                <a:cs typeface="Times New Roman" pitchFamily="18" charset="0"/>
              </a:rPr>
              <a:t>être</a:t>
            </a:r>
            <a:r>
              <a:rPr lang="en-US" altLang="fr-FR" sz="2800" dirty="0">
                <a:solidFill>
                  <a:srgbClr val="000000"/>
                </a:solidFill>
                <a:latin typeface="Times New Roman" pitchFamily="18" charset="0"/>
                <a:cs typeface="Times New Roman" pitchFamily="18" charset="0"/>
              </a:rPr>
              <a:t> capable de les </a:t>
            </a:r>
            <a:r>
              <a:rPr lang="en-US" altLang="fr-FR" sz="2800" dirty="0" err="1">
                <a:solidFill>
                  <a:srgbClr val="000000"/>
                </a:solidFill>
                <a:latin typeface="Times New Roman" pitchFamily="18" charset="0"/>
                <a:cs typeface="Times New Roman" pitchFamily="18" charset="0"/>
              </a:rPr>
              <a:t>accomplir</a:t>
            </a:r>
            <a:r>
              <a:rPr lang="en-US" altLang="fr-FR" sz="2800" dirty="0">
                <a:solidFill>
                  <a:srgbClr val="000000"/>
                </a:solidFill>
                <a:latin typeface="Times New Roman" pitchFamily="18" charset="0"/>
                <a:cs typeface="Times New Roman" pitchFamily="18" charset="0"/>
              </a:rPr>
              <a:t>.</a:t>
            </a:r>
          </a:p>
        </p:txBody>
      </p:sp>
      <p:sp>
        <p:nvSpPr>
          <p:cNvPr id="7175" name="Text Box 7"/>
          <p:cNvSpPr txBox="1">
            <a:spLocks noChangeArrowheads="1"/>
          </p:cNvSpPr>
          <p:nvPr/>
        </p:nvSpPr>
        <p:spPr bwMode="auto">
          <a:xfrm>
            <a:off x="901700" y="4800600"/>
            <a:ext cx="7747000" cy="477838"/>
          </a:xfrm>
          <a:prstGeom prst="rect">
            <a:avLst/>
          </a:prstGeom>
          <a:noFill/>
          <a:ln w="9525">
            <a:noFill/>
            <a:round/>
            <a:headEnd/>
            <a:tailEnd/>
          </a:ln>
        </p:spPr>
        <p:txBody>
          <a:bodyPr lIns="90000" tIns="46800" rIns="90000" bIns="46800">
            <a:spAutoFit/>
          </a:bodyPr>
          <a:lstStyle/>
          <a:p>
            <a:pPr marL="338138" indent="-338138">
              <a:lnSpc>
                <a:spcPct val="90000"/>
              </a:lnSpc>
              <a:spcBef>
                <a:spcPts val="700"/>
              </a:spcBef>
              <a:buClr>
                <a:srgbClr val="000000"/>
              </a:buClr>
              <a:buSzPct val="100000"/>
              <a:buFont typeface="Times New Roman" pitchFamily="18"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altLang="fr-FR" sz="2800" dirty="0" err="1">
                <a:solidFill>
                  <a:srgbClr val="000000"/>
                </a:solidFill>
                <a:latin typeface="Times New Roman" pitchFamily="18" charset="0"/>
                <a:cs typeface="Times New Roman" pitchFamily="18" charset="0"/>
              </a:rPr>
              <a:t>Etre</a:t>
            </a:r>
            <a:r>
              <a:rPr lang="en-US" altLang="fr-FR" sz="2800" dirty="0">
                <a:solidFill>
                  <a:srgbClr val="000000"/>
                </a:solidFill>
                <a:latin typeface="Times New Roman" pitchFamily="18" charset="0"/>
                <a:cs typeface="Times New Roman" pitchFamily="18" charset="0"/>
              </a:rPr>
              <a:t> conscient des rapports </a:t>
            </a:r>
            <a:r>
              <a:rPr lang="en-US" altLang="fr-FR" sz="2800" dirty="0" err="1">
                <a:solidFill>
                  <a:srgbClr val="000000"/>
                </a:solidFill>
                <a:latin typeface="Times New Roman" pitchFamily="18" charset="0"/>
                <a:cs typeface="Times New Roman" pitchFamily="18" charset="0"/>
              </a:rPr>
              <a:t>requis</a:t>
            </a:r>
            <a:r>
              <a:rPr lang="en-US" altLang="fr-FR" sz="2800" dirty="0">
                <a:solidFill>
                  <a:srgbClr val="000000"/>
                </a:solidFill>
                <a:latin typeface="Times New Roman" pitchFamily="18" charset="0"/>
                <a:cs typeface="Times New Roman" pitchFamily="18" charset="0"/>
              </a:rPr>
              <a:t>.</a:t>
            </a:r>
          </a:p>
        </p:txBody>
      </p:sp>
      <p:pic>
        <p:nvPicPr>
          <p:cNvPr id="7176" name="Picture 8"/>
          <p:cNvPicPr>
            <a:picLocks noChangeAspect="1" noChangeArrowheads="1"/>
          </p:cNvPicPr>
          <p:nvPr/>
        </p:nvPicPr>
        <p:blipFill>
          <a:blip r:embed="rId4"/>
          <a:srcRect/>
          <a:stretch>
            <a:fillRect/>
          </a:stretch>
        </p:blipFill>
        <p:spPr bwMode="auto">
          <a:xfrm>
            <a:off x="7162800" y="3581400"/>
            <a:ext cx="1079500" cy="2701925"/>
          </a:xfrm>
          <a:prstGeom prst="rect">
            <a:avLst/>
          </a:prstGeom>
          <a:noFill/>
          <a:ln w="9525">
            <a:noFill/>
            <a:round/>
            <a:headEnd/>
            <a:tailEnd/>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68313" y="822325"/>
            <a:ext cx="8424862" cy="2822575"/>
          </a:xfrm>
          <a:prstGeom prst="rect">
            <a:avLst/>
          </a:prstGeom>
          <a:noFill/>
          <a:ln>
            <a:noFill/>
          </a:ln>
          <a:effectLst/>
        </p:spPr>
        <p:txBody>
          <a:bodyPr/>
          <a:lstStyle>
            <a:lvl1pPr marL="338138" indent="-338138">
              <a:spcBef>
                <a:spcPts val="8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200">
                <a:solidFill>
                  <a:srgbClr val="000000"/>
                </a:solidFill>
                <a:latin typeface="Times New Roman" panose="02020603050405020304" pitchFamily="18" charset="0"/>
                <a:ea typeface="MS PGothic" panose="020B0600070205080204" pitchFamily="34" charset="-128"/>
              </a:defRPr>
            </a:lvl1pPr>
            <a:lvl2pPr marL="738188" indent="-280988">
              <a:spcBef>
                <a:spcPts val="7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800">
                <a:solidFill>
                  <a:srgbClr val="000000"/>
                </a:solidFill>
                <a:latin typeface="Times New Roman" panose="02020603050405020304" pitchFamily="18"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000000"/>
                </a:solidFill>
                <a:latin typeface="Times New Roman" panose="02020603050405020304" pitchFamily="18"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Times New Roman" panose="02020603050405020304" pitchFamily="18"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Times New Roman" panose="02020603050405020304" pitchFamily="18" charset="0"/>
                <a:ea typeface="MS PGothic" panose="020B0600070205080204" pitchFamily="34" charset="-128"/>
              </a:defRPr>
            </a:lvl9pPr>
          </a:lstStyle>
          <a:p>
            <a:pPr>
              <a:buFont typeface="Times New Roman" panose="02020603050405020304" pitchFamily="18" charset="0"/>
              <a:buChar char="•"/>
              <a:defRPr/>
            </a:pPr>
            <a:r>
              <a:rPr lang="en-US" altLang="fr-FR" sz="2800" b="1" dirty="0"/>
              <a:t>Budget </a:t>
            </a:r>
            <a:r>
              <a:rPr lang="en-US" altLang="fr-FR" sz="2800" b="1" dirty="0" err="1"/>
              <a:t>d'activités</a:t>
            </a:r>
            <a:r>
              <a:rPr lang="en-US" altLang="fr-FR" sz="2800" b="1" dirty="0"/>
              <a:t> (Oeuvres)</a:t>
            </a:r>
          </a:p>
          <a:p>
            <a:pPr marL="342900" indent="-342900">
              <a:buFont typeface="Arial" panose="020B0604020202020204" pitchFamily="34" charset="0"/>
              <a:buChar char="•"/>
              <a:defRPr/>
            </a:pPr>
            <a:r>
              <a:rPr lang="fr-CA" sz="2400" dirty="0"/>
              <a:t>Permet de répondre aux buts et objectifs exonérés du club.</a:t>
            </a:r>
          </a:p>
          <a:p>
            <a:pPr marL="342900" indent="-342900">
              <a:buFont typeface="Arial" panose="020B0604020202020204" pitchFamily="34" charset="0"/>
              <a:buChar char="•"/>
              <a:defRPr/>
            </a:pPr>
            <a:r>
              <a:rPr lang="fr-CA" sz="2400" dirty="0"/>
              <a:t>Revenu issu des collectes de fonds publiques.</a:t>
            </a:r>
          </a:p>
          <a:p>
            <a:pPr marL="342900" indent="-342900">
              <a:buFont typeface="Arial" panose="020B0604020202020204" pitchFamily="34" charset="0"/>
              <a:buChar char="•"/>
              <a:defRPr/>
            </a:pPr>
            <a:r>
              <a:rPr lang="fr-CA" sz="2400" dirty="0"/>
              <a:t>Dépenses correspondant aux coûts directs des collectes de fonds ainsi qu’aux dons et activités caritatives du club.</a:t>
            </a:r>
          </a:p>
          <a:p>
            <a:pPr marL="914400" lvl="2" indent="0">
              <a:defRPr/>
            </a:pPr>
            <a:r>
              <a:rPr lang="en-US" altLang="fr-FR" dirty="0"/>
              <a:t>-</a:t>
            </a:r>
            <a:r>
              <a:rPr lang="en-US" altLang="fr-FR" sz="2000" dirty="0" err="1"/>
              <a:t>Prévoir</a:t>
            </a:r>
            <a:r>
              <a:rPr lang="en-US" altLang="fr-FR" sz="2000" dirty="0"/>
              <a:t> le </a:t>
            </a:r>
            <a:r>
              <a:rPr lang="en-US" altLang="fr-FR" sz="2000" dirty="0" err="1"/>
              <a:t>revenu</a:t>
            </a:r>
            <a:r>
              <a:rPr lang="en-US" altLang="fr-FR" sz="2000" dirty="0"/>
              <a:t> et les </a:t>
            </a:r>
            <a:r>
              <a:rPr lang="en-US" altLang="fr-FR" sz="2000" dirty="0" err="1"/>
              <a:t>dépenses</a:t>
            </a:r>
            <a:r>
              <a:rPr lang="en-US" altLang="fr-FR" sz="2000" dirty="0"/>
              <a:t> pour </a:t>
            </a:r>
            <a:r>
              <a:rPr lang="en-US" altLang="fr-FR" sz="2000" dirty="0" err="1"/>
              <a:t>chaque</a:t>
            </a:r>
            <a:r>
              <a:rPr lang="en-US" altLang="fr-FR" sz="2000" dirty="0"/>
              <a:t> proposition de </a:t>
            </a:r>
            <a:r>
              <a:rPr lang="en-US" altLang="fr-FR" sz="2000" dirty="0" err="1"/>
              <a:t>projet</a:t>
            </a:r>
            <a:endParaRPr lang="en-US" altLang="fr-FR" sz="2000" dirty="0"/>
          </a:p>
        </p:txBody>
      </p:sp>
      <p:pic>
        <p:nvPicPr>
          <p:cNvPr id="23555" name="Picture 3"/>
          <p:cNvPicPr>
            <a:picLocks noChangeAspect="1" noChangeArrowheads="1"/>
          </p:cNvPicPr>
          <p:nvPr/>
        </p:nvPicPr>
        <p:blipFill>
          <a:blip r:embed="rId3"/>
          <a:srcRect/>
          <a:stretch>
            <a:fillRect/>
          </a:stretch>
        </p:blipFill>
        <p:spPr bwMode="auto">
          <a:xfrm>
            <a:off x="152400" y="4868863"/>
            <a:ext cx="1795463" cy="1817687"/>
          </a:xfrm>
          <a:prstGeom prst="rect">
            <a:avLst/>
          </a:prstGeom>
          <a:noFill/>
          <a:ln w="9525">
            <a:noFill/>
            <a:round/>
            <a:headEnd/>
            <a:tailEnd/>
          </a:ln>
        </p:spPr>
      </p:pic>
      <p:sp>
        <p:nvSpPr>
          <p:cNvPr id="23556" name="Rectangle 4"/>
          <p:cNvSpPr>
            <a:spLocks noChangeArrowheads="1"/>
          </p:cNvSpPr>
          <p:nvPr/>
        </p:nvSpPr>
        <p:spPr bwMode="auto">
          <a:xfrm>
            <a:off x="2483768" y="5853113"/>
            <a:ext cx="5400599" cy="648512"/>
          </a:xfrm>
          <a:prstGeom prst="rect">
            <a:avLst/>
          </a:prstGeom>
          <a:noFill/>
          <a:ln w="9525">
            <a:noFill/>
            <a:round/>
            <a:headEnd/>
            <a:tailEnd/>
          </a:ln>
        </p:spPr>
        <p:txBody>
          <a:bodyPr wrap="square" lIns="90000" tIns="46800" rIns="90000" bIns="46800">
            <a:spAutoFit/>
          </a:bodyPr>
          <a:lstStyle/>
          <a:p>
            <a:pPr marL="290512" lvl="1">
              <a:buSzPct val="100000"/>
              <a:buFont typeface="Arial" panose="020B0604020202020204" pitchFamily="34" charset="0"/>
              <a:buChar char="•"/>
              <a:tabLst>
                <a:tab pos="22860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 pos="10780713" algn="l"/>
              </a:tabLst>
            </a:pPr>
            <a:r>
              <a:rPr lang="en-US" altLang="fr-FR" sz="1800" dirty="0" err="1">
                <a:solidFill>
                  <a:srgbClr val="000000"/>
                </a:solidFill>
                <a:latin typeface="Times New Roman" pitchFamily="18" charset="0"/>
                <a:cs typeface="Times New Roman" pitchFamily="18" charset="0"/>
              </a:rPr>
              <a:t>Compléter</a:t>
            </a:r>
            <a:r>
              <a:rPr lang="en-US" altLang="fr-FR" sz="1800" dirty="0">
                <a:solidFill>
                  <a:srgbClr val="000000"/>
                </a:solidFill>
                <a:latin typeface="Times New Roman" pitchFamily="18" charset="0"/>
                <a:cs typeface="Times New Roman" pitchFamily="18" charset="0"/>
              </a:rPr>
              <a:t> les budgets pour </a:t>
            </a:r>
            <a:r>
              <a:rPr lang="en-US" altLang="fr-FR" sz="1800" dirty="0" err="1">
                <a:solidFill>
                  <a:srgbClr val="000000"/>
                </a:solidFill>
                <a:latin typeface="Times New Roman" pitchFamily="18" charset="0"/>
                <a:cs typeface="Times New Roman" pitchFamily="18" charset="0"/>
              </a:rPr>
              <a:t>être</a:t>
            </a:r>
            <a:r>
              <a:rPr lang="en-US" altLang="fr-FR" sz="1800" dirty="0">
                <a:solidFill>
                  <a:srgbClr val="000000"/>
                </a:solidFill>
                <a:latin typeface="Times New Roman" pitchFamily="18" charset="0"/>
                <a:cs typeface="Times New Roman" pitchFamily="18" charset="0"/>
              </a:rPr>
              <a:t> </a:t>
            </a:r>
            <a:r>
              <a:rPr lang="en-US" altLang="fr-FR" sz="1800" dirty="0" err="1">
                <a:solidFill>
                  <a:srgbClr val="000000"/>
                </a:solidFill>
                <a:latin typeface="Times New Roman" pitchFamily="18" charset="0"/>
                <a:cs typeface="Times New Roman" pitchFamily="18" charset="0"/>
              </a:rPr>
              <a:t>approuvé</a:t>
            </a:r>
            <a:r>
              <a:rPr lang="en-US" altLang="fr-FR" sz="1800" dirty="0">
                <a:solidFill>
                  <a:srgbClr val="000000"/>
                </a:solidFill>
                <a:latin typeface="Times New Roman" pitchFamily="18" charset="0"/>
                <a:cs typeface="Times New Roman" pitchFamily="18" charset="0"/>
              </a:rPr>
              <a:t> par le CA</a:t>
            </a:r>
          </a:p>
          <a:p>
            <a:pPr marL="4762" lvl="1" indent="0">
              <a:buSzPct val="100000"/>
              <a:tabLst>
                <a:tab pos="22860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 pos="10780713" algn="l"/>
              </a:tabLst>
            </a:pPr>
            <a:r>
              <a:rPr lang="en-US" altLang="fr-FR" sz="1800" dirty="0">
                <a:solidFill>
                  <a:srgbClr val="000000"/>
                </a:solidFill>
                <a:latin typeface="Times New Roman" pitchFamily="18" charset="0"/>
                <a:cs typeface="Times New Roman" pitchFamily="18" charset="0"/>
              </a:rPr>
              <a:t>     </a:t>
            </a:r>
            <a:r>
              <a:rPr lang="en-US" altLang="fr-FR" sz="1800" dirty="0" err="1">
                <a:solidFill>
                  <a:srgbClr val="000000"/>
                </a:solidFill>
                <a:latin typeface="Times New Roman" pitchFamily="18" charset="0"/>
                <a:cs typeface="Times New Roman" pitchFamily="18" charset="0"/>
              </a:rPr>
              <a:t>avant</a:t>
            </a:r>
            <a:r>
              <a:rPr lang="en-US" altLang="fr-FR" sz="1800" dirty="0">
                <a:solidFill>
                  <a:srgbClr val="000000"/>
                </a:solidFill>
                <a:latin typeface="Times New Roman" pitchFamily="18" charset="0"/>
                <a:cs typeface="Times New Roman" pitchFamily="18" charset="0"/>
              </a:rPr>
              <a:t> la première rencontre de </a:t>
            </a:r>
            <a:r>
              <a:rPr lang="en-US" altLang="fr-FR" sz="1800" dirty="0" err="1">
                <a:solidFill>
                  <a:srgbClr val="000000"/>
                </a:solidFill>
                <a:latin typeface="Times New Roman" pitchFamily="18" charset="0"/>
                <a:cs typeface="Times New Roman" pitchFamily="18" charset="0"/>
              </a:rPr>
              <a:t>l’année</a:t>
            </a:r>
            <a:r>
              <a:rPr lang="en-US" altLang="fr-FR" sz="1800" dirty="0">
                <a:solidFill>
                  <a:srgbClr val="000000"/>
                </a:solidFill>
                <a:latin typeface="Times New Roman" pitchFamily="18" charset="0"/>
                <a:cs typeface="Times New Roman" pitchFamily="18" charset="0"/>
              </a:rPr>
              <a:t>. </a:t>
            </a:r>
          </a:p>
        </p:txBody>
      </p:sp>
      <p:pic>
        <p:nvPicPr>
          <p:cNvPr id="23557" name="Image 1"/>
          <p:cNvPicPr>
            <a:picLocks noChangeAspect="1" noChangeArrowheads="1"/>
          </p:cNvPicPr>
          <p:nvPr/>
        </p:nvPicPr>
        <p:blipFill>
          <a:blip r:embed="rId4"/>
          <a:srcRect/>
          <a:stretch>
            <a:fillRect/>
          </a:stretch>
        </p:blipFill>
        <p:spPr bwMode="auto">
          <a:xfrm>
            <a:off x="1331913" y="204788"/>
            <a:ext cx="5834062" cy="646112"/>
          </a:xfrm>
          <a:prstGeom prst="rect">
            <a:avLst/>
          </a:prstGeom>
          <a:noFill/>
          <a:ln w="9525">
            <a:noFill/>
            <a:miter lim="800000"/>
            <a:headEnd/>
            <a:tailEnd/>
          </a:ln>
        </p:spPr>
      </p:pic>
      <p:pic>
        <p:nvPicPr>
          <p:cNvPr id="23558" name="Image 2"/>
          <p:cNvPicPr>
            <a:picLocks noChangeAspect="1" noChangeArrowheads="1"/>
          </p:cNvPicPr>
          <p:nvPr/>
        </p:nvPicPr>
        <p:blipFill>
          <a:blip r:embed="rId5"/>
          <a:srcRect/>
          <a:stretch>
            <a:fillRect/>
          </a:stretch>
        </p:blipFill>
        <p:spPr bwMode="auto">
          <a:xfrm>
            <a:off x="2058988" y="3716338"/>
            <a:ext cx="6472237" cy="2233612"/>
          </a:xfrm>
          <a:prstGeom prst="rect">
            <a:avLst/>
          </a:prstGeom>
          <a:noFill/>
          <a:ln w="9525">
            <a:noFill/>
            <a:miter lim="800000"/>
            <a:headEnd/>
            <a:tailEnd/>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a:extLst>
              <a:ext uri="{FF2B5EF4-FFF2-40B4-BE49-F238E27FC236}">
                <a16:creationId xmlns:a16="http://schemas.microsoft.com/office/drawing/2014/main" id="{E20F1B59-E73E-44A0-9161-AFF491B7223E}"/>
              </a:ext>
            </a:extLst>
          </p:cNvPr>
          <p:cNvGraphicFramePr>
            <a:graphicFrameLocks noChangeAspect="1"/>
          </p:cNvGraphicFramePr>
          <p:nvPr>
            <p:extLst>
              <p:ext uri="{D42A27DB-BD31-4B8C-83A1-F6EECF244321}">
                <p14:modId xmlns:p14="http://schemas.microsoft.com/office/powerpoint/2010/main" val="271893893"/>
              </p:ext>
            </p:extLst>
          </p:nvPr>
        </p:nvGraphicFramePr>
        <p:xfrm>
          <a:off x="1702340" y="0"/>
          <a:ext cx="5739320" cy="6858000"/>
        </p:xfrm>
        <a:graphic>
          <a:graphicData uri="http://schemas.openxmlformats.org/presentationml/2006/ole">
            <mc:AlternateContent xmlns:mc="http://schemas.openxmlformats.org/markup-compatibility/2006">
              <mc:Choice xmlns:v="urn:schemas-microsoft-com:vml" Requires="v">
                <p:oleObj name="Worksheet" r:id="rId2" imgW="6286394" imgH="7513241" progId="Excel.Sheet.12">
                  <p:embed/>
                </p:oleObj>
              </mc:Choice>
              <mc:Fallback>
                <p:oleObj name="Worksheet" r:id="rId2" imgW="6286394" imgH="7513241" progId="Excel.Sheet.12">
                  <p:embed/>
                  <p:pic>
                    <p:nvPicPr>
                      <p:cNvPr id="0" name=""/>
                      <p:cNvPicPr/>
                      <p:nvPr/>
                    </p:nvPicPr>
                    <p:blipFill>
                      <a:blip r:embed="rId3"/>
                      <a:stretch>
                        <a:fillRect/>
                      </a:stretch>
                    </p:blipFill>
                    <p:spPr>
                      <a:xfrm>
                        <a:off x="1702340" y="0"/>
                        <a:ext cx="5739320" cy="6858000"/>
                      </a:xfrm>
                      <a:prstGeom prst="rect">
                        <a:avLst/>
                      </a:prstGeom>
                      <a:solidFill>
                        <a:srgbClr val="FFFFFF"/>
                      </a:solidFill>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83000">
              <a:srgbClr val="CAE8AA"/>
            </a:gs>
            <a:gs pos="5000">
              <a:srgbClr val="EDF4CC"/>
            </a:gs>
            <a:gs pos="7000">
              <a:srgbClr val="F2F3CB"/>
            </a:gs>
            <a:gs pos="69400">
              <a:srgbClr val="EEF8E4"/>
            </a:gs>
            <a:gs pos="29000">
              <a:srgbClr val="EEF8E4"/>
            </a:gs>
            <a:gs pos="47000">
              <a:srgbClr val="EEF8E4"/>
            </a:gs>
            <a:gs pos="69000">
              <a:srgbClr val="E3F3D1"/>
            </a:gs>
            <a:gs pos="46000">
              <a:srgbClr val="ECF5D4"/>
            </a:gs>
            <a:gs pos="22000">
              <a:srgbClr val="EEF8E4"/>
            </a:gs>
          </a:gsLst>
          <a:lin ang="5400000" scaled="1"/>
        </a:gra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755E31E-37EE-5863-E96C-F2C7A44C5F50}"/>
              </a:ext>
            </a:extLst>
          </p:cNvPr>
          <p:cNvPicPr>
            <a:picLocks noChangeAspect="1"/>
          </p:cNvPicPr>
          <p:nvPr/>
        </p:nvPicPr>
        <p:blipFill>
          <a:blip r:embed="rId2"/>
          <a:stretch>
            <a:fillRect/>
          </a:stretch>
        </p:blipFill>
        <p:spPr>
          <a:xfrm>
            <a:off x="1028611" y="502295"/>
            <a:ext cx="6567725" cy="6355704"/>
          </a:xfrm>
          <a:prstGeom prst="rect">
            <a:avLst/>
          </a:prstGeom>
        </p:spPr>
      </p:pic>
      <p:sp>
        <p:nvSpPr>
          <p:cNvPr id="4" name="ZoneTexte 3">
            <a:extLst>
              <a:ext uri="{FF2B5EF4-FFF2-40B4-BE49-F238E27FC236}">
                <a16:creationId xmlns:a16="http://schemas.microsoft.com/office/drawing/2014/main" id="{BD52FEAA-CC67-C746-C000-F86B392D5670}"/>
              </a:ext>
            </a:extLst>
          </p:cNvPr>
          <p:cNvSpPr txBox="1"/>
          <p:nvPr/>
        </p:nvSpPr>
        <p:spPr>
          <a:xfrm>
            <a:off x="1045312" y="40630"/>
            <a:ext cx="6551024" cy="461665"/>
          </a:xfrm>
          <a:prstGeom prst="rect">
            <a:avLst/>
          </a:prstGeom>
          <a:noFill/>
        </p:spPr>
        <p:txBody>
          <a:bodyPr wrap="square">
            <a:spAutoFit/>
          </a:bodyPr>
          <a:lstStyle/>
          <a:p>
            <a:pPr algn="ctr"/>
            <a:r>
              <a:rPr lang="fr-CA" dirty="0">
                <a:solidFill>
                  <a:schemeClr val="accent6">
                    <a:lumMod val="75000"/>
                  </a:schemeClr>
                </a:solidFill>
              </a:rPr>
              <a:t>Exemple de rapport d'activité de financement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685800" y="270955"/>
            <a:ext cx="7772400" cy="1189037"/>
          </a:xfrm>
          <a:prstGeom prst="rect">
            <a:avLst/>
          </a:prstGeom>
          <a:noFill/>
          <a:ln w="9525">
            <a:noFill/>
            <a:round/>
            <a:headEnd/>
            <a:tailEnd/>
          </a:ln>
        </p:spPr>
        <p:txBody>
          <a:bodyPr anchor="ct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fr-FR" sz="4400" dirty="0" err="1">
                <a:solidFill>
                  <a:srgbClr val="000000"/>
                </a:solidFill>
                <a:latin typeface="Times New Roman" pitchFamily="18" charset="0"/>
              </a:rPr>
              <a:t>Rôle</a:t>
            </a:r>
            <a:r>
              <a:rPr lang="en-US" altLang="fr-FR" sz="4400" dirty="0">
                <a:solidFill>
                  <a:srgbClr val="000000"/>
                </a:solidFill>
                <a:latin typeface="Times New Roman" pitchFamily="18" charset="0"/>
              </a:rPr>
              <a:t> du </a:t>
            </a:r>
            <a:r>
              <a:rPr lang="en-US" altLang="fr-FR" sz="4400" dirty="0" err="1">
                <a:solidFill>
                  <a:srgbClr val="000000"/>
                </a:solidFill>
                <a:latin typeface="Times New Roman" pitchFamily="18" charset="0"/>
              </a:rPr>
              <a:t>Trésorier</a:t>
            </a:r>
            <a:br>
              <a:rPr lang="en-US" altLang="fr-FR" sz="4400" dirty="0">
                <a:solidFill>
                  <a:srgbClr val="000000"/>
                </a:solidFill>
                <a:latin typeface="Times New Roman" pitchFamily="18" charset="0"/>
              </a:rPr>
            </a:br>
            <a:r>
              <a:rPr lang="en-US" altLang="fr-FR" sz="2800" dirty="0">
                <a:solidFill>
                  <a:srgbClr val="000000"/>
                </a:solidFill>
                <a:latin typeface="Times New Roman" pitchFamily="18" charset="0"/>
              </a:rPr>
              <a:t>(</a:t>
            </a:r>
            <a:r>
              <a:rPr lang="en-US" altLang="fr-FR" sz="2800" dirty="0" err="1">
                <a:solidFill>
                  <a:srgbClr val="000000"/>
                </a:solidFill>
                <a:latin typeface="Times New Roman" pitchFamily="18" charset="0"/>
              </a:rPr>
              <a:t>en</a:t>
            </a:r>
            <a:r>
              <a:rPr lang="en-US" altLang="fr-FR" sz="2800" dirty="0">
                <a:solidFill>
                  <a:srgbClr val="000000"/>
                </a:solidFill>
                <a:latin typeface="Times New Roman" pitchFamily="18" charset="0"/>
              </a:rPr>
              <a:t> </a:t>
            </a:r>
            <a:r>
              <a:rPr lang="en-US" altLang="fr-FR" sz="2800" dirty="0" err="1">
                <a:solidFill>
                  <a:srgbClr val="000000"/>
                </a:solidFill>
                <a:latin typeface="Times New Roman" pitchFamily="18" charset="0"/>
              </a:rPr>
              <a:t>ce</a:t>
            </a:r>
            <a:r>
              <a:rPr lang="en-US" altLang="fr-FR" sz="2800" dirty="0">
                <a:solidFill>
                  <a:srgbClr val="000000"/>
                </a:solidFill>
                <a:latin typeface="Times New Roman" pitchFamily="18" charset="0"/>
              </a:rPr>
              <a:t> qui </a:t>
            </a:r>
            <a:r>
              <a:rPr lang="en-US" altLang="fr-FR" sz="2800" dirty="0" err="1">
                <a:solidFill>
                  <a:srgbClr val="000000"/>
                </a:solidFill>
                <a:latin typeface="Times New Roman" pitchFamily="18" charset="0"/>
              </a:rPr>
              <a:t>concerne</a:t>
            </a:r>
            <a:r>
              <a:rPr lang="en-US" altLang="fr-FR" sz="2800" dirty="0">
                <a:solidFill>
                  <a:srgbClr val="000000"/>
                </a:solidFill>
                <a:latin typeface="Times New Roman" pitchFamily="18" charset="0"/>
              </a:rPr>
              <a:t> la gestion des fonds)</a:t>
            </a:r>
          </a:p>
        </p:txBody>
      </p:sp>
      <p:sp>
        <p:nvSpPr>
          <p:cNvPr id="26627" name="Text Box 2"/>
          <p:cNvSpPr txBox="1">
            <a:spLocks noChangeArrowheads="1"/>
          </p:cNvSpPr>
          <p:nvPr/>
        </p:nvSpPr>
        <p:spPr bwMode="auto">
          <a:xfrm>
            <a:off x="376238" y="1482725"/>
            <a:ext cx="8391525" cy="1655763"/>
          </a:xfrm>
          <a:prstGeom prst="rect">
            <a:avLst/>
          </a:prstGeom>
          <a:noFill/>
          <a:ln w="9525">
            <a:noFill/>
            <a:round/>
            <a:headEnd/>
            <a:tailEnd/>
          </a:ln>
        </p:spPr>
        <p:txBody>
          <a:bodyPr/>
          <a:lstStyle/>
          <a:p>
            <a:pPr marL="338138" indent="-338138">
              <a:spcBef>
                <a:spcPts val="800"/>
              </a:spcBef>
              <a:buClr>
                <a:srgbClr val="000000"/>
              </a:buClr>
              <a:buSzPct val="100000"/>
              <a:buFont typeface="Times New Roman" pitchFamily="18"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altLang="fr-FR" dirty="0" err="1">
                <a:solidFill>
                  <a:srgbClr val="000000"/>
                </a:solidFill>
                <a:cs typeface="Arial" charset="0"/>
              </a:rPr>
              <a:t>Collaborer</a:t>
            </a:r>
            <a:r>
              <a:rPr lang="en-US" altLang="fr-FR" dirty="0">
                <a:solidFill>
                  <a:srgbClr val="000000"/>
                </a:solidFill>
                <a:cs typeface="Arial" charset="0"/>
              </a:rPr>
              <a:t> avec le conseil d'administration du club pour :</a:t>
            </a:r>
          </a:p>
          <a:p>
            <a:pPr marL="741363" lvl="1" indent="-280988">
              <a:spcBef>
                <a:spcPts val="800"/>
              </a:spcBef>
              <a:buSzPct val="10000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US" altLang="fr-FR" sz="3200" dirty="0">
              <a:solidFill>
                <a:srgbClr val="000000"/>
              </a:solidFill>
              <a:latin typeface="Times New Roman" pitchFamily="18" charset="0"/>
            </a:endParaRPr>
          </a:p>
        </p:txBody>
      </p:sp>
      <p:sp>
        <p:nvSpPr>
          <p:cNvPr id="26628" name="Text Box 3"/>
          <p:cNvSpPr txBox="1">
            <a:spLocks noChangeArrowheads="1"/>
          </p:cNvSpPr>
          <p:nvPr/>
        </p:nvSpPr>
        <p:spPr bwMode="auto">
          <a:xfrm>
            <a:off x="827584" y="1951038"/>
            <a:ext cx="7940178" cy="2305050"/>
          </a:xfrm>
          <a:prstGeom prst="rect">
            <a:avLst/>
          </a:prstGeom>
          <a:noFill/>
          <a:ln w="9525">
            <a:noFill/>
            <a:round/>
            <a:headEnd/>
            <a:tailEnd/>
          </a:ln>
        </p:spPr>
        <p:txBody>
          <a:bodyPr/>
          <a:lstStyle/>
          <a:p>
            <a:pPr marL="738188" lvl="1" indent="-280988">
              <a:spcBef>
                <a:spcPts val="700"/>
              </a:spcBef>
              <a:buClr>
                <a:srgbClr val="000000"/>
              </a:buClr>
              <a:buSzPct val="100000"/>
              <a:buFont typeface="Times New Roman" pitchFamily="18" charset="0"/>
              <a:buChar char="–"/>
              <a:tabLst>
                <a:tab pos="738188"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 pos="9721850" algn="l"/>
              </a:tabLst>
            </a:pPr>
            <a:r>
              <a:rPr lang="en-US" altLang="fr-FR" dirty="0" err="1">
                <a:solidFill>
                  <a:srgbClr val="000000"/>
                </a:solidFill>
                <a:cs typeface="Arial" charset="0"/>
              </a:rPr>
              <a:t>Evaluer</a:t>
            </a:r>
            <a:r>
              <a:rPr lang="en-US" altLang="fr-FR" dirty="0">
                <a:solidFill>
                  <a:srgbClr val="000000"/>
                </a:solidFill>
                <a:cs typeface="Arial" charset="0"/>
              </a:rPr>
              <a:t> les </a:t>
            </a:r>
            <a:r>
              <a:rPr lang="en-US" altLang="fr-FR" dirty="0" err="1">
                <a:solidFill>
                  <a:srgbClr val="000000"/>
                </a:solidFill>
                <a:cs typeface="Arial" charset="0"/>
              </a:rPr>
              <a:t>établissements</a:t>
            </a:r>
            <a:r>
              <a:rPr lang="en-US" altLang="fr-FR" dirty="0">
                <a:solidFill>
                  <a:srgbClr val="000000"/>
                </a:solidFill>
                <a:cs typeface="Arial" charset="0"/>
              </a:rPr>
              <a:t> </a:t>
            </a:r>
            <a:r>
              <a:rPr lang="en-US" altLang="fr-FR" dirty="0" err="1">
                <a:solidFill>
                  <a:srgbClr val="000000"/>
                </a:solidFill>
                <a:cs typeface="Arial" charset="0"/>
              </a:rPr>
              <a:t>bancaires</a:t>
            </a:r>
            <a:r>
              <a:rPr lang="en-US" altLang="fr-FR" dirty="0">
                <a:solidFill>
                  <a:srgbClr val="000000"/>
                </a:solidFill>
                <a:cs typeface="Arial" charset="0"/>
              </a:rPr>
              <a:t> </a:t>
            </a:r>
            <a:r>
              <a:rPr lang="en-US" altLang="fr-FR" dirty="0" err="1">
                <a:solidFill>
                  <a:srgbClr val="000000"/>
                </a:solidFill>
                <a:cs typeface="Arial" charset="0"/>
              </a:rPr>
              <a:t>actuels</a:t>
            </a:r>
            <a:endParaRPr lang="en-US" altLang="fr-FR" dirty="0">
              <a:solidFill>
                <a:srgbClr val="000000"/>
              </a:solidFill>
              <a:cs typeface="Arial" charset="0"/>
            </a:endParaRPr>
          </a:p>
          <a:p>
            <a:pPr marL="738188" lvl="1" indent="-280988">
              <a:spcBef>
                <a:spcPts val="700"/>
              </a:spcBef>
              <a:buClr>
                <a:srgbClr val="7F7F7F"/>
              </a:buClr>
              <a:buSzPct val="100000"/>
              <a:buFont typeface="Times New Roman" pitchFamily="18" charset="0"/>
              <a:buChar char="•"/>
              <a:tabLst>
                <a:tab pos="738188"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 pos="9721850" algn="l"/>
              </a:tabLst>
            </a:pPr>
            <a:r>
              <a:rPr lang="en-US" altLang="fr-FR" sz="2000" dirty="0">
                <a:solidFill>
                  <a:schemeClr val="tx1"/>
                </a:solidFill>
                <a:cs typeface="Arial" charset="0"/>
              </a:rPr>
              <a:t>S'assurer que le club </a:t>
            </a:r>
            <a:r>
              <a:rPr lang="en-US" altLang="fr-FR" sz="2000" dirty="0" err="1">
                <a:solidFill>
                  <a:schemeClr val="tx1"/>
                </a:solidFill>
                <a:cs typeface="Arial" charset="0"/>
              </a:rPr>
              <a:t>possède</a:t>
            </a:r>
            <a:r>
              <a:rPr lang="en-US" altLang="fr-FR" sz="2000" dirty="0">
                <a:solidFill>
                  <a:schemeClr val="tx1"/>
                </a:solidFill>
                <a:cs typeface="Arial" charset="0"/>
              </a:rPr>
              <a:t> des </a:t>
            </a:r>
            <a:r>
              <a:rPr lang="en-US" altLang="fr-FR" sz="2000" dirty="0" err="1">
                <a:solidFill>
                  <a:schemeClr val="tx1"/>
                </a:solidFill>
                <a:cs typeface="Arial" charset="0"/>
              </a:rPr>
              <a:t>comptes</a:t>
            </a:r>
            <a:r>
              <a:rPr lang="en-US" altLang="fr-FR" sz="2000" dirty="0">
                <a:solidFill>
                  <a:schemeClr val="tx1"/>
                </a:solidFill>
                <a:cs typeface="Arial" charset="0"/>
              </a:rPr>
              <a:t> </a:t>
            </a:r>
            <a:r>
              <a:rPr lang="en-US" altLang="fr-FR" sz="2000" dirty="0" err="1">
                <a:solidFill>
                  <a:schemeClr val="tx1"/>
                </a:solidFill>
                <a:cs typeface="Arial" charset="0"/>
              </a:rPr>
              <a:t>séparés</a:t>
            </a:r>
            <a:endParaRPr lang="en-US" altLang="fr-FR" sz="2000" dirty="0">
              <a:solidFill>
                <a:schemeClr val="tx1"/>
              </a:solidFill>
              <a:cs typeface="Arial" charset="0"/>
            </a:endParaRPr>
          </a:p>
          <a:p>
            <a:pPr marL="738188" lvl="1" indent="-280988">
              <a:spcBef>
                <a:spcPts val="700"/>
              </a:spcBef>
              <a:buClr>
                <a:srgbClr val="000000"/>
              </a:buClr>
              <a:buSzPct val="100000"/>
              <a:buFont typeface="Times New Roman" pitchFamily="18" charset="0"/>
              <a:buChar char="•"/>
              <a:tabLst>
                <a:tab pos="738188"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 pos="9721850" algn="l"/>
              </a:tabLst>
            </a:pPr>
            <a:r>
              <a:rPr lang="en-US" altLang="fr-FR" sz="2000" dirty="0">
                <a:solidFill>
                  <a:srgbClr val="000000"/>
                </a:solidFill>
                <a:cs typeface="Arial" charset="0"/>
              </a:rPr>
              <a:t>S’assurer que le CA </a:t>
            </a:r>
            <a:r>
              <a:rPr lang="en-US" altLang="fr-FR" sz="2000" dirty="0" err="1">
                <a:solidFill>
                  <a:srgbClr val="000000"/>
                </a:solidFill>
                <a:cs typeface="Arial" charset="0"/>
              </a:rPr>
              <a:t>détermine</a:t>
            </a:r>
            <a:r>
              <a:rPr lang="en-US" altLang="fr-FR" sz="2000" dirty="0">
                <a:solidFill>
                  <a:srgbClr val="000000"/>
                </a:solidFill>
                <a:cs typeface="Arial" charset="0"/>
              </a:rPr>
              <a:t> les </a:t>
            </a:r>
            <a:r>
              <a:rPr lang="en-US" altLang="fr-FR" sz="2000" dirty="0" err="1">
                <a:solidFill>
                  <a:srgbClr val="000000"/>
                </a:solidFill>
                <a:cs typeface="Arial" charset="0"/>
              </a:rPr>
              <a:t>officiels</a:t>
            </a:r>
            <a:r>
              <a:rPr lang="en-US" altLang="fr-FR" sz="2000" dirty="0">
                <a:solidFill>
                  <a:srgbClr val="000000"/>
                </a:solidFill>
                <a:cs typeface="Arial" charset="0"/>
              </a:rPr>
              <a:t> qui </a:t>
            </a:r>
            <a:r>
              <a:rPr lang="en-US" altLang="fr-FR" sz="2000" dirty="0" err="1">
                <a:solidFill>
                  <a:srgbClr val="000000"/>
                </a:solidFill>
                <a:cs typeface="Arial" charset="0"/>
              </a:rPr>
              <a:t>seront</a:t>
            </a:r>
            <a:r>
              <a:rPr lang="en-US" altLang="fr-FR" sz="2000" dirty="0">
                <a:solidFill>
                  <a:srgbClr val="000000"/>
                </a:solidFill>
                <a:cs typeface="Arial" charset="0"/>
              </a:rPr>
              <a:t> les </a:t>
            </a:r>
            <a:r>
              <a:rPr lang="en-US" altLang="fr-FR" sz="2000" dirty="0" err="1">
                <a:solidFill>
                  <a:srgbClr val="000000"/>
                </a:solidFill>
                <a:cs typeface="Arial" charset="0"/>
              </a:rPr>
              <a:t>signataires</a:t>
            </a:r>
            <a:r>
              <a:rPr lang="en-US" altLang="fr-FR" sz="2000" dirty="0">
                <a:solidFill>
                  <a:srgbClr val="000000"/>
                </a:solidFill>
                <a:cs typeface="Arial" charset="0"/>
              </a:rPr>
              <a:t> des </a:t>
            </a:r>
            <a:r>
              <a:rPr lang="en-US" altLang="fr-FR" sz="2000" dirty="0" err="1">
                <a:solidFill>
                  <a:srgbClr val="000000"/>
                </a:solidFill>
                <a:cs typeface="Arial" charset="0"/>
              </a:rPr>
              <a:t>chèques</a:t>
            </a:r>
            <a:r>
              <a:rPr lang="en-US" altLang="fr-FR" sz="2000" dirty="0">
                <a:solidFill>
                  <a:srgbClr val="000000"/>
                </a:solidFill>
                <a:cs typeface="Arial" charset="0"/>
              </a:rPr>
              <a:t> (</a:t>
            </a:r>
            <a:r>
              <a:rPr lang="en-US" altLang="fr-FR" sz="2000" dirty="0" err="1">
                <a:solidFill>
                  <a:srgbClr val="000000"/>
                </a:solidFill>
                <a:cs typeface="Arial" charset="0"/>
              </a:rPr>
              <a:t>Trésorier</a:t>
            </a:r>
            <a:r>
              <a:rPr lang="en-US" altLang="fr-FR" sz="2000" dirty="0">
                <a:solidFill>
                  <a:srgbClr val="000000"/>
                </a:solidFill>
                <a:cs typeface="Arial" charset="0"/>
              </a:rPr>
              <a:t> </a:t>
            </a:r>
            <a:r>
              <a:rPr lang="en-US" altLang="fr-FR" sz="2000" dirty="0" err="1">
                <a:solidFill>
                  <a:srgbClr val="000000"/>
                </a:solidFill>
                <a:cs typeface="Arial" charset="0"/>
              </a:rPr>
              <a:t>obligatoire</a:t>
            </a:r>
            <a:r>
              <a:rPr lang="en-US" altLang="fr-FR" sz="2000" dirty="0">
                <a:solidFill>
                  <a:srgbClr val="000000"/>
                </a:solidFill>
                <a:cs typeface="Arial" charset="0"/>
              </a:rPr>
              <a:t>)</a:t>
            </a:r>
          </a:p>
          <a:p>
            <a:pPr marL="738188" lvl="1" indent="-280988">
              <a:spcBef>
                <a:spcPts val="700"/>
              </a:spcBef>
              <a:buClr>
                <a:srgbClr val="000000"/>
              </a:buClr>
              <a:buSzPct val="100000"/>
              <a:buFont typeface="Times New Roman" pitchFamily="18" charset="0"/>
              <a:buChar char="•"/>
              <a:tabLst>
                <a:tab pos="738188"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 pos="9721850" algn="l"/>
              </a:tabLst>
            </a:pPr>
            <a:r>
              <a:rPr lang="en-US" altLang="fr-FR" sz="2000" dirty="0">
                <a:solidFill>
                  <a:srgbClr val="000000"/>
                </a:solidFill>
                <a:cs typeface="Arial" charset="0"/>
              </a:rPr>
              <a:t>S’assurer de la mise à jour (</a:t>
            </a:r>
            <a:r>
              <a:rPr lang="en-US" altLang="fr-FR" sz="2000" dirty="0" err="1">
                <a:solidFill>
                  <a:srgbClr val="000000"/>
                </a:solidFill>
                <a:cs typeface="Arial" charset="0"/>
              </a:rPr>
              <a:t>ou</a:t>
            </a:r>
            <a:r>
              <a:rPr lang="en-US" altLang="fr-FR" sz="2000" dirty="0">
                <a:solidFill>
                  <a:srgbClr val="000000"/>
                </a:solidFill>
                <a:cs typeface="Arial" charset="0"/>
              </a:rPr>
              <a:t> </a:t>
            </a:r>
            <a:r>
              <a:rPr lang="en-US" altLang="fr-FR" sz="2000" dirty="0" err="1">
                <a:solidFill>
                  <a:srgbClr val="000000"/>
                </a:solidFill>
                <a:cs typeface="Arial" charset="0"/>
              </a:rPr>
              <a:t>enregistrement</a:t>
            </a:r>
            <a:r>
              <a:rPr lang="en-US" altLang="fr-FR" sz="2000" dirty="0">
                <a:solidFill>
                  <a:srgbClr val="000000"/>
                </a:solidFill>
                <a:cs typeface="Arial" charset="0"/>
              </a:rPr>
              <a:t>) de la carte des signatures à la </a:t>
            </a:r>
            <a:r>
              <a:rPr lang="en-US" altLang="fr-FR" sz="2000" dirty="0" err="1">
                <a:solidFill>
                  <a:srgbClr val="000000"/>
                </a:solidFill>
                <a:cs typeface="Arial" charset="0"/>
              </a:rPr>
              <a:t>banque</a:t>
            </a:r>
            <a:endParaRPr lang="en-US" altLang="fr-FR" sz="2000" dirty="0">
              <a:solidFill>
                <a:srgbClr val="000000"/>
              </a:solidFill>
              <a:cs typeface="Arial" charset="0"/>
            </a:endParaRPr>
          </a:p>
        </p:txBody>
      </p:sp>
      <p:pic>
        <p:nvPicPr>
          <p:cNvPr id="26629" name="Picture 4"/>
          <p:cNvPicPr>
            <a:picLocks noChangeAspect="1" noChangeArrowheads="1"/>
          </p:cNvPicPr>
          <p:nvPr/>
        </p:nvPicPr>
        <p:blipFill>
          <a:blip r:embed="rId3"/>
          <a:srcRect/>
          <a:stretch>
            <a:fillRect/>
          </a:stretch>
        </p:blipFill>
        <p:spPr bwMode="auto">
          <a:xfrm>
            <a:off x="152400" y="4724400"/>
            <a:ext cx="1966913" cy="1981200"/>
          </a:xfrm>
          <a:prstGeom prst="rect">
            <a:avLst/>
          </a:prstGeom>
          <a:noFill/>
          <a:ln w="9525">
            <a:noFill/>
            <a:round/>
            <a:headEnd/>
            <a:tailEnd/>
          </a:ln>
        </p:spPr>
      </p:pic>
      <p:sp>
        <p:nvSpPr>
          <p:cNvPr id="4" name="ZoneTexte 3"/>
          <p:cNvSpPr txBox="1"/>
          <p:nvPr/>
        </p:nvSpPr>
        <p:spPr>
          <a:xfrm>
            <a:off x="2484438" y="4291013"/>
            <a:ext cx="5400675" cy="2616200"/>
          </a:xfrm>
          <a:prstGeom prst="rect">
            <a:avLst/>
          </a:prstGeom>
          <a:noFill/>
        </p:spPr>
        <p:txBody>
          <a:bodyPr>
            <a:spAutoFit/>
          </a:bodyPr>
          <a:lstStyle/>
          <a:p>
            <a:pPr marL="342900" indent="-342900">
              <a:buFont typeface="Arial" panose="020B0604020202020204" pitchFamily="34" charset="0"/>
              <a:buChar char="•"/>
              <a:defRPr/>
            </a:pPr>
            <a:r>
              <a:rPr lang="fr-CA" sz="2000" dirty="0">
                <a:solidFill>
                  <a:schemeClr val="tx1"/>
                </a:solidFill>
                <a:latin typeface="Arial" panose="020B0604020202020204" pitchFamily="34" charset="0"/>
              </a:rPr>
              <a:t>Établir des limites sur le montant en espèces que le club doit conserver</a:t>
            </a:r>
          </a:p>
          <a:p>
            <a:pPr marL="342900" indent="-342900">
              <a:buFont typeface="Arial" panose="020B0604020202020204" pitchFamily="34" charset="0"/>
              <a:buChar char="•"/>
              <a:defRPr/>
            </a:pPr>
            <a:r>
              <a:rPr lang="fr-CA" sz="2000" dirty="0">
                <a:solidFill>
                  <a:schemeClr val="tx1"/>
                </a:solidFill>
                <a:latin typeface="Arial" panose="020B0604020202020204" pitchFamily="34" charset="0"/>
              </a:rPr>
              <a:t>Tous les fonds reçus au-delà de cette         	limite doivent être déposés à la 				banque immédiatement</a:t>
            </a:r>
          </a:p>
          <a:p>
            <a:pPr marL="342900" indent="-342900">
              <a:buFont typeface="Arial" panose="020B0604020202020204" pitchFamily="34" charset="0"/>
              <a:buChar char="•"/>
              <a:defRPr/>
            </a:pPr>
            <a:r>
              <a:rPr lang="fr-CA" sz="2000" dirty="0">
                <a:solidFill>
                  <a:schemeClr val="tx1"/>
                </a:solidFill>
                <a:latin typeface="Arial" panose="020B0604020202020204" pitchFamily="34" charset="0"/>
              </a:rPr>
              <a:t>	Instaurer un système pour effectuer les       	remboursements</a:t>
            </a:r>
          </a:p>
          <a:p>
            <a:pPr>
              <a:defRPr/>
            </a:pPr>
            <a:endParaRPr lang="fr-CA" dirty="0">
              <a:latin typeface="Arial" panose="020B0604020202020204" pitchFamily="34" charset="0"/>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809625" y="332656"/>
            <a:ext cx="7748588" cy="974811"/>
          </a:xfrm>
          <a:prstGeom prst="rect">
            <a:avLst/>
          </a:prstGeom>
          <a:noFill/>
          <a:ln w="9525">
            <a:noFill/>
            <a:round/>
            <a:headEnd/>
            <a:tailEnd/>
          </a:ln>
        </p:spPr>
        <p:txBody>
          <a:bodyPr anchor="ctr"/>
          <a:lstStyle/>
          <a:p>
            <a:pPr marL="114300" algn="ctr">
              <a:spcBef>
                <a:spcPts val="800"/>
              </a:spcBef>
              <a:buClr>
                <a:srgbClr val="000000"/>
              </a:buClr>
              <a:buSzPct val="100000"/>
              <a:buFont typeface="Times New Roman" pitchFamily="18"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altLang="fr-FR" sz="4400" dirty="0" err="1">
                <a:solidFill>
                  <a:srgbClr val="000000"/>
                </a:solidFill>
                <a:latin typeface="Times New Roman" pitchFamily="18" charset="0"/>
              </a:rPr>
              <a:t>Rôle</a:t>
            </a:r>
            <a:r>
              <a:rPr lang="en-US" altLang="fr-FR" sz="4400" dirty="0">
                <a:solidFill>
                  <a:srgbClr val="000000"/>
                </a:solidFill>
                <a:latin typeface="Times New Roman" pitchFamily="18" charset="0"/>
              </a:rPr>
              <a:t> du </a:t>
            </a:r>
            <a:r>
              <a:rPr lang="en-US" altLang="fr-FR" sz="4400" dirty="0" err="1">
                <a:solidFill>
                  <a:srgbClr val="000000"/>
                </a:solidFill>
                <a:latin typeface="Times New Roman" pitchFamily="18" charset="0"/>
              </a:rPr>
              <a:t>Trésorier</a:t>
            </a:r>
            <a:br>
              <a:rPr lang="en-US" altLang="fr-FR" sz="4400" dirty="0">
                <a:solidFill>
                  <a:srgbClr val="000000"/>
                </a:solidFill>
                <a:latin typeface="Times New Roman" pitchFamily="18" charset="0"/>
              </a:rPr>
            </a:br>
            <a:r>
              <a:rPr lang="en-US" altLang="fr-FR" sz="2800" dirty="0">
                <a:solidFill>
                  <a:srgbClr val="000000"/>
                </a:solidFill>
                <a:latin typeface="Times New Roman" pitchFamily="18" charset="0"/>
              </a:rPr>
              <a:t>(</a:t>
            </a:r>
            <a:r>
              <a:rPr lang="en-US" altLang="fr-FR" sz="2800" b="1" dirty="0" err="1">
                <a:solidFill>
                  <a:srgbClr val="000000"/>
                </a:solidFill>
                <a:latin typeface="Times New Roman" pitchFamily="18" charset="0"/>
              </a:rPr>
              <a:t>Paiements</a:t>
            </a:r>
            <a:r>
              <a:rPr lang="en-US" altLang="fr-FR" sz="2800" b="1" dirty="0">
                <a:solidFill>
                  <a:srgbClr val="000000"/>
                </a:solidFill>
                <a:latin typeface="Times New Roman" pitchFamily="18" charset="0"/>
              </a:rPr>
              <a:t> </a:t>
            </a:r>
            <a:r>
              <a:rPr lang="en-US" altLang="fr-FR" sz="2800" b="1" dirty="0" err="1">
                <a:solidFill>
                  <a:srgbClr val="000000"/>
                </a:solidFill>
                <a:latin typeface="Times New Roman" pitchFamily="18" charset="0"/>
              </a:rPr>
              <a:t>reçus</a:t>
            </a:r>
            <a:r>
              <a:rPr lang="en-US" altLang="fr-FR" sz="2800" b="1" dirty="0">
                <a:solidFill>
                  <a:srgbClr val="000000"/>
                </a:solidFill>
                <a:latin typeface="Times New Roman" pitchFamily="18" charset="0"/>
              </a:rPr>
              <a:t> des </a:t>
            </a:r>
            <a:r>
              <a:rPr lang="en-US" altLang="fr-FR" sz="2800" b="1" dirty="0" err="1">
                <a:solidFill>
                  <a:srgbClr val="000000"/>
                </a:solidFill>
                <a:latin typeface="Times New Roman" pitchFamily="18" charset="0"/>
              </a:rPr>
              <a:t>membres</a:t>
            </a:r>
            <a:r>
              <a:rPr lang="en-US" altLang="fr-FR" sz="2800" dirty="0">
                <a:solidFill>
                  <a:srgbClr val="000000"/>
                </a:solidFill>
                <a:latin typeface="Times New Roman" pitchFamily="18" charset="0"/>
              </a:rPr>
              <a:t>)</a:t>
            </a:r>
          </a:p>
        </p:txBody>
      </p:sp>
      <p:sp>
        <p:nvSpPr>
          <p:cNvPr id="27651" name="Text Box 2"/>
          <p:cNvSpPr txBox="1">
            <a:spLocks noChangeArrowheads="1"/>
          </p:cNvSpPr>
          <p:nvPr/>
        </p:nvSpPr>
        <p:spPr bwMode="auto">
          <a:xfrm>
            <a:off x="933449" y="1484785"/>
            <a:ext cx="7624763" cy="4320479"/>
          </a:xfrm>
          <a:prstGeom prst="rect">
            <a:avLst/>
          </a:prstGeom>
          <a:noFill/>
          <a:ln w="9525">
            <a:noFill/>
            <a:round/>
            <a:headEnd/>
            <a:tailEnd/>
          </a:ln>
        </p:spPr>
        <p:txBody>
          <a:bodyPr/>
          <a:lstStyle/>
          <a:p>
            <a:pPr marL="628650" lvl="1" indent="-266700">
              <a:spcBef>
                <a:spcPts val="700"/>
              </a:spcBef>
              <a:buClr>
                <a:srgbClr val="000000"/>
              </a:buClr>
              <a:buSzPct val="100000"/>
              <a:buFont typeface="Times New Roman"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CA" altLang="fr-FR" dirty="0">
                <a:solidFill>
                  <a:srgbClr val="000000"/>
                </a:solidFill>
                <a:latin typeface="Times New Roman" pitchFamily="18" charset="0"/>
              </a:rPr>
              <a:t>Lorsqu’un membre vous paie vous devriez lui fournier un reçu, soit manuellement ou par courriel.</a:t>
            </a:r>
          </a:p>
          <a:p>
            <a:pPr marL="628650" lvl="1" indent="-266700">
              <a:spcBef>
                <a:spcPts val="700"/>
              </a:spcBef>
              <a:buClr>
                <a:srgbClr val="000000"/>
              </a:buClr>
              <a:buSzPct val="100000"/>
              <a:buFont typeface="Times New Roman"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CA" altLang="fr-FR" dirty="0">
                <a:solidFill>
                  <a:srgbClr val="000000"/>
                </a:solidFill>
                <a:latin typeface="Times New Roman" pitchFamily="18" charset="0"/>
              </a:rPr>
              <a:t>De plus en plus de membre n’ont pas de chèque en leur possession. </a:t>
            </a:r>
          </a:p>
          <a:p>
            <a:pPr marL="628650" lvl="1" indent="-266700">
              <a:spcBef>
                <a:spcPts val="700"/>
              </a:spcBef>
              <a:buClr>
                <a:srgbClr val="000000"/>
              </a:buClr>
              <a:buSzPct val="100000"/>
              <a:buFont typeface="Times New Roman"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CA" altLang="fr-FR" dirty="0">
                <a:solidFill>
                  <a:srgbClr val="000000"/>
                </a:solidFill>
                <a:latin typeface="Times New Roman" pitchFamily="18" charset="0"/>
              </a:rPr>
              <a:t>Vous devriez indiquez les  coordonnées bancaire du club sur la facture aux membres,.</a:t>
            </a:r>
          </a:p>
          <a:p>
            <a:pPr marL="628650" lvl="1" indent="-266700">
              <a:spcBef>
                <a:spcPts val="700"/>
              </a:spcBef>
              <a:buClr>
                <a:srgbClr val="000000"/>
              </a:buClr>
              <a:buSzPct val="100000"/>
              <a:buFont typeface="Times New Roman"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CA" altLang="fr-FR" dirty="0">
                <a:solidFill>
                  <a:srgbClr val="000000"/>
                </a:solidFill>
                <a:latin typeface="Times New Roman" pitchFamily="18" charset="0"/>
              </a:rPr>
              <a:t>De cette façon, il pourra faire un transfert de fonds. Ainsi vous sauver des frais bancaires, et des pertes de temps dû aux déplacement à l’institution financière</a:t>
            </a:r>
            <a:r>
              <a:rPr lang="fr-CA" altLang="fr-FR" kern="800" dirty="0">
                <a:solidFill>
                  <a:srgbClr val="000000"/>
                </a:solidFill>
                <a:latin typeface="Times New Roman" pitchFamily="18" charset="0"/>
              </a:rPr>
              <a:t>.</a:t>
            </a:r>
          </a:p>
          <a:p>
            <a:pPr marL="628650" lvl="1" indent="-266700">
              <a:spcBef>
                <a:spcPts val="700"/>
              </a:spcBef>
              <a:buClr>
                <a:srgbClr val="000000"/>
              </a:buClr>
              <a:buSzPct val="100000"/>
              <a:buFont typeface="Times New Roman"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CA" altLang="fr-FR" dirty="0">
                <a:solidFill>
                  <a:srgbClr val="000000"/>
                </a:solidFill>
                <a:latin typeface="Times New Roman" pitchFamily="18" charset="0"/>
              </a:rPr>
              <a:t>Si le membre vous paie en chèque, il est possible de faire des dépôts mobiles par votre cellulaire.</a:t>
            </a:r>
          </a:p>
        </p:txBody>
      </p:sp>
      <p:pic>
        <p:nvPicPr>
          <p:cNvPr id="27652" name="Picture 3"/>
          <p:cNvPicPr>
            <a:picLocks noChangeAspect="1" noChangeArrowheads="1"/>
          </p:cNvPicPr>
          <p:nvPr/>
        </p:nvPicPr>
        <p:blipFill>
          <a:blip r:embed="rId3"/>
          <a:srcRect/>
          <a:stretch>
            <a:fillRect/>
          </a:stretch>
        </p:blipFill>
        <p:spPr bwMode="auto">
          <a:xfrm>
            <a:off x="228600" y="5229200"/>
            <a:ext cx="1436118" cy="1447825"/>
          </a:xfrm>
          <a:prstGeom prst="rect">
            <a:avLst/>
          </a:prstGeom>
          <a:noFill/>
          <a:ln w="9525">
            <a:noFill/>
            <a:round/>
            <a:headEnd/>
            <a:tailEnd/>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425450" y="692150"/>
            <a:ext cx="8250238" cy="5329238"/>
          </a:xfrm>
          <a:prstGeom prst="rect">
            <a:avLst/>
          </a:prstGeom>
          <a:noFill/>
          <a:ln w="9525">
            <a:noFill/>
            <a:round/>
            <a:headEnd/>
            <a:tailEnd/>
          </a:ln>
        </p:spPr>
        <p:txBody>
          <a:bodyPr/>
          <a:lstStyle/>
          <a:p>
            <a:pPr marL="114300">
              <a:spcBef>
                <a:spcPts val="800"/>
              </a:spcBef>
              <a:buClr>
                <a:srgbClr val="000000"/>
              </a:buClr>
              <a:buSzPct val="100000"/>
              <a:buFont typeface="Times New Roman" pitchFamily="18"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altLang="fr-FR" sz="2800" b="1" dirty="0">
                <a:solidFill>
                  <a:srgbClr val="000000"/>
                </a:solidFill>
                <a:latin typeface="Times New Roman" pitchFamily="18" charset="0"/>
              </a:rPr>
              <a:t>Quoi faire </a:t>
            </a:r>
            <a:r>
              <a:rPr lang="en-US" altLang="fr-FR" sz="2800" b="1" dirty="0" err="1">
                <a:solidFill>
                  <a:srgbClr val="000000"/>
                </a:solidFill>
                <a:latin typeface="Times New Roman" pitchFamily="18" charset="0"/>
              </a:rPr>
              <a:t>lors</a:t>
            </a:r>
            <a:r>
              <a:rPr lang="en-US" altLang="fr-FR" sz="2800" b="1" dirty="0">
                <a:solidFill>
                  <a:srgbClr val="000000"/>
                </a:solidFill>
                <a:latin typeface="Times New Roman" pitchFamily="18" charset="0"/>
              </a:rPr>
              <a:t> de non </a:t>
            </a:r>
            <a:r>
              <a:rPr lang="en-US" altLang="fr-FR" sz="2800" b="1" dirty="0" err="1">
                <a:solidFill>
                  <a:srgbClr val="000000"/>
                </a:solidFill>
                <a:latin typeface="Times New Roman" pitchFamily="18" charset="0"/>
              </a:rPr>
              <a:t>paiement</a:t>
            </a:r>
            <a:r>
              <a:rPr lang="en-US" altLang="fr-FR" sz="2800" b="1" dirty="0">
                <a:solidFill>
                  <a:srgbClr val="000000"/>
                </a:solidFill>
                <a:latin typeface="Times New Roman" pitchFamily="18" charset="0"/>
              </a:rPr>
              <a:t> d’un </a:t>
            </a:r>
            <a:r>
              <a:rPr lang="en-US" altLang="fr-FR" sz="2800" b="1" dirty="0" err="1">
                <a:solidFill>
                  <a:srgbClr val="000000"/>
                </a:solidFill>
                <a:latin typeface="Times New Roman" pitchFamily="18" charset="0"/>
              </a:rPr>
              <a:t>membre</a:t>
            </a:r>
            <a:endParaRPr lang="en-US" altLang="fr-FR" sz="2800" b="1" dirty="0">
              <a:solidFill>
                <a:srgbClr val="000000"/>
              </a:solidFill>
              <a:latin typeface="Times New Roman" pitchFamily="18" charset="0"/>
            </a:endParaRPr>
          </a:p>
          <a:p>
            <a:pPr marL="114300">
              <a:spcBef>
                <a:spcPts val="800"/>
              </a:spcBef>
              <a:buClr>
                <a:srgbClr val="000000"/>
              </a:buClr>
              <a:buSzPct val="100000"/>
              <a:buFont typeface="Times New Roman" pitchFamily="18"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US" altLang="fr-FR" sz="1600" b="1" dirty="0">
              <a:solidFill>
                <a:srgbClr val="000000"/>
              </a:solidFill>
              <a:latin typeface="Times New Roman" pitchFamily="18" charset="0"/>
            </a:endParaRPr>
          </a:p>
          <a:p>
            <a:pPr marL="738188" lvl="1" indent="-280988">
              <a:spcBef>
                <a:spcPts val="700"/>
              </a:spcBef>
              <a:buClr>
                <a:srgbClr val="000000"/>
              </a:buClr>
              <a:buSzPct val="100000"/>
              <a:buFont typeface="Times New Roman"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CA" altLang="fr-FR" dirty="0">
                <a:solidFill>
                  <a:srgbClr val="000000"/>
                </a:solidFill>
                <a:latin typeface="Times New Roman" pitchFamily="18" charset="0"/>
              </a:rPr>
              <a:t>Faire les factures promptement et les remettre en main propre.  Si la personne ne viens pas aux réunions envoyez les par courriel ou par la poste.</a:t>
            </a:r>
          </a:p>
          <a:p>
            <a:pPr marL="738188" lvl="1" indent="-280988">
              <a:spcBef>
                <a:spcPts val="700"/>
              </a:spcBef>
              <a:buClr>
                <a:srgbClr val="000000"/>
              </a:buClr>
              <a:buSzPct val="100000"/>
              <a:buFont typeface="Times New Roman"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CA" altLang="fr-FR" dirty="0">
                <a:solidFill>
                  <a:srgbClr val="000000"/>
                </a:solidFill>
                <a:latin typeface="Times New Roman" pitchFamily="18" charset="0"/>
              </a:rPr>
              <a:t>Lors des réunions, indiquer le nombre de cotisations impayées.</a:t>
            </a:r>
          </a:p>
          <a:p>
            <a:pPr marL="738188" lvl="1" indent="-280988">
              <a:spcBef>
                <a:spcPts val="700"/>
              </a:spcBef>
              <a:buClr>
                <a:srgbClr val="000000"/>
              </a:buClr>
              <a:buSzPct val="100000"/>
              <a:buFont typeface="Times New Roman"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CA" altLang="fr-FR" dirty="0">
                <a:solidFill>
                  <a:srgbClr val="000000"/>
                </a:solidFill>
                <a:latin typeface="Times New Roman" pitchFamily="18" charset="0"/>
              </a:rPr>
              <a:t>Faites un rappel par courriel avant d’aviser le conseil d’administration.</a:t>
            </a:r>
          </a:p>
          <a:p>
            <a:pPr marL="738188" lvl="1" indent="-280988">
              <a:spcBef>
                <a:spcPts val="700"/>
              </a:spcBef>
              <a:buClr>
                <a:srgbClr val="000000"/>
              </a:buClr>
              <a:buSzPct val="100000"/>
              <a:buFont typeface="Times New Roman"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CA" altLang="fr-FR" dirty="0">
                <a:solidFill>
                  <a:srgbClr val="000000"/>
                </a:solidFill>
                <a:latin typeface="Times New Roman" pitchFamily="18" charset="0"/>
              </a:rPr>
              <a:t>Si après plus de trois rappels le membre n’a pas fait de retour, aviser le conseil d’administration.</a:t>
            </a:r>
          </a:p>
          <a:p>
            <a:pPr marL="738188" lvl="1" indent="-280988">
              <a:spcBef>
                <a:spcPts val="700"/>
              </a:spcBef>
              <a:buClr>
                <a:srgbClr val="000000"/>
              </a:buClr>
              <a:buSzPct val="100000"/>
              <a:buFont typeface="Times New Roman"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CA" altLang="fr-FR" dirty="0">
                <a:solidFill>
                  <a:srgbClr val="000000"/>
                </a:solidFill>
                <a:latin typeface="Times New Roman" pitchFamily="18" charset="0"/>
              </a:rPr>
              <a:t>Il est plus facile pour un membre de laisser le club quand ses cotisations sont impayées.  Donc, il faut faire un suivi.</a:t>
            </a:r>
            <a:endParaRPr lang="en-US" altLang="fr-FR" dirty="0">
              <a:solidFill>
                <a:srgbClr val="000000"/>
              </a:solidFill>
              <a:latin typeface="Times New Roman" pitchFamily="18" charset="0"/>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23528" y="1484784"/>
            <a:ext cx="8390706" cy="4972616"/>
          </a:xfrm>
          <a:prstGeom prst="rect">
            <a:avLst/>
          </a:prstGeom>
          <a:noFill/>
          <a:ln w="9525">
            <a:noFill/>
            <a:round/>
            <a:headEnd/>
            <a:tailEnd/>
          </a:ln>
        </p:spPr>
        <p:txBody>
          <a:bodyPr/>
          <a:lstStyle/>
          <a:p>
            <a:pPr marL="738188" lvl="1" indent="-280988">
              <a:spcBef>
                <a:spcPts val="700"/>
              </a:spcBef>
              <a:buClr>
                <a:srgbClr val="000000"/>
              </a:buClr>
              <a:buSzPct val="100000"/>
              <a:buFont typeface="Times New Roman"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CA" altLang="fr-FR" sz="2000" dirty="0">
                <a:solidFill>
                  <a:srgbClr val="000000"/>
                </a:solidFill>
                <a:latin typeface="Times New Roman" pitchFamily="18" charset="0"/>
              </a:rPr>
              <a:t>Lors des réunions vous êtes souvent pris d’assaut pour rembourser des menues factures aux membres. </a:t>
            </a:r>
          </a:p>
          <a:p>
            <a:pPr marL="738188" lvl="1" indent="-280988">
              <a:spcBef>
                <a:spcPts val="700"/>
              </a:spcBef>
              <a:buClr>
                <a:srgbClr val="000000"/>
              </a:buClr>
              <a:buSzPct val="100000"/>
              <a:buFont typeface="Times New Roman"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CA" altLang="fr-FR" sz="2000" dirty="0">
                <a:solidFill>
                  <a:srgbClr val="000000"/>
                </a:solidFill>
                <a:latin typeface="Times New Roman" pitchFamily="18" charset="0"/>
              </a:rPr>
              <a:t>Au lieu de faire des chèques, utiliser le site internet de votre institution financière.</a:t>
            </a:r>
          </a:p>
          <a:p>
            <a:pPr marL="738188" lvl="1" indent="-280988">
              <a:spcBef>
                <a:spcPts val="700"/>
              </a:spcBef>
              <a:buClr>
                <a:srgbClr val="000000"/>
              </a:buClr>
              <a:buSzPct val="100000"/>
              <a:buFont typeface="Times New Roman"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CA" altLang="fr-FR" sz="2000" dirty="0">
                <a:solidFill>
                  <a:srgbClr val="000000"/>
                </a:solidFill>
                <a:latin typeface="Times New Roman" pitchFamily="18" charset="0"/>
              </a:rPr>
              <a:t>Demander a chacun de vos membres de vous fournir leur données bancaires, par exemple un spécimen de chèque.</a:t>
            </a:r>
          </a:p>
          <a:p>
            <a:pPr marL="738188" lvl="1" indent="-280988">
              <a:spcBef>
                <a:spcPts val="700"/>
              </a:spcBef>
              <a:buClr>
                <a:srgbClr val="000000"/>
              </a:buClr>
              <a:buSzPct val="100000"/>
              <a:buFont typeface="Times New Roman"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CA" altLang="fr-FR" sz="2000" dirty="0">
                <a:solidFill>
                  <a:srgbClr val="000000"/>
                </a:solidFill>
                <a:latin typeface="Times New Roman" pitchFamily="18" charset="0"/>
              </a:rPr>
              <a:t>Comme pour un chèque il faut deux autorisations pour le paiement.</a:t>
            </a:r>
          </a:p>
          <a:p>
            <a:pPr marL="738188" lvl="1" indent="-280988">
              <a:spcBef>
                <a:spcPts val="700"/>
              </a:spcBef>
              <a:buClr>
                <a:srgbClr val="000000"/>
              </a:buClr>
              <a:buSzPct val="100000"/>
              <a:buFont typeface="Times New Roman"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CA" altLang="fr-FR" sz="2000" dirty="0">
                <a:solidFill>
                  <a:srgbClr val="000000"/>
                </a:solidFill>
                <a:latin typeface="Times New Roman" pitchFamily="18" charset="0"/>
              </a:rPr>
              <a:t>Donc plus besoin de se déplacer pour faire signer un chèque et surtout on évite les frais bancaire.</a:t>
            </a:r>
          </a:p>
          <a:p>
            <a:pPr marL="738188" lvl="1" indent="-280988">
              <a:spcBef>
                <a:spcPts val="700"/>
              </a:spcBef>
              <a:buClr>
                <a:srgbClr val="000000"/>
              </a:buClr>
              <a:buSzPct val="100000"/>
              <a:buFont typeface="Times New Roman"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CA" altLang="fr-FR" sz="2000" dirty="0">
                <a:solidFill>
                  <a:srgbClr val="000000"/>
                </a:solidFill>
                <a:latin typeface="Times New Roman" pitchFamily="18" charset="0"/>
              </a:rPr>
              <a:t>Les membres auront leur dû directement dans leur compte.</a:t>
            </a:r>
          </a:p>
          <a:p>
            <a:pPr marL="738188" lvl="1" indent="-280988">
              <a:spcBef>
                <a:spcPts val="700"/>
              </a:spcBef>
              <a:buClr>
                <a:srgbClr val="000000"/>
              </a:buClr>
              <a:buSzPct val="100000"/>
              <a:buFont typeface="Times New Roman"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CA" altLang="fr-FR" sz="2000" dirty="0">
                <a:solidFill>
                  <a:srgbClr val="000000"/>
                </a:solidFill>
                <a:latin typeface="Times New Roman" pitchFamily="18" charset="0"/>
              </a:rPr>
              <a:t>Vous simplifiez votre comptabilité, il n’y aura pas de chèque en circulation.</a:t>
            </a:r>
          </a:p>
          <a:p>
            <a:pPr marL="738188" lvl="1" indent="-280988">
              <a:spcBef>
                <a:spcPts val="700"/>
              </a:spcBef>
              <a:buClr>
                <a:srgbClr val="000000"/>
              </a:buClr>
              <a:buSzPct val="100000"/>
              <a:buFont typeface="Times New Roman"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CA" altLang="fr-FR" sz="2000" dirty="0">
                <a:solidFill>
                  <a:srgbClr val="000000"/>
                </a:solidFill>
                <a:latin typeface="Times New Roman" pitchFamily="18" charset="0"/>
              </a:rPr>
              <a:t>Pour les plus habitués avec les téléphones intelligents,                           ces applications sont disponibles sur votre téléphone.</a:t>
            </a:r>
            <a:endParaRPr lang="en-US" altLang="fr-FR" sz="2000" dirty="0">
              <a:solidFill>
                <a:srgbClr val="000000"/>
              </a:solidFill>
              <a:latin typeface="Times New Roman" pitchFamily="18" charset="0"/>
            </a:endParaRPr>
          </a:p>
        </p:txBody>
      </p:sp>
      <p:sp>
        <p:nvSpPr>
          <p:cNvPr id="6" name="Rectangle 5">
            <a:extLst>
              <a:ext uri="{FF2B5EF4-FFF2-40B4-BE49-F238E27FC236}">
                <a16:creationId xmlns:a16="http://schemas.microsoft.com/office/drawing/2014/main" id="{075CB75B-1908-49A0-B5B2-A217FF157F4E}"/>
              </a:ext>
            </a:extLst>
          </p:cNvPr>
          <p:cNvSpPr/>
          <p:nvPr/>
        </p:nvSpPr>
        <p:spPr>
          <a:xfrm>
            <a:off x="2166371" y="260648"/>
            <a:ext cx="4811258" cy="1508105"/>
          </a:xfrm>
          <a:prstGeom prst="rect">
            <a:avLst/>
          </a:prstGeom>
        </p:spPr>
        <p:txBody>
          <a:bodyPr wrap="square">
            <a:spAutoFit/>
          </a:bodyPr>
          <a:lstStyle/>
          <a:p>
            <a:pPr algn="ctr"/>
            <a:r>
              <a:rPr lang="en-US" altLang="fr-FR" sz="4400" dirty="0" err="1">
                <a:solidFill>
                  <a:srgbClr val="000000"/>
                </a:solidFill>
                <a:latin typeface="Times New Roman" pitchFamily="18" charset="0"/>
              </a:rPr>
              <a:t>Rôle</a:t>
            </a:r>
            <a:r>
              <a:rPr lang="en-US" altLang="fr-FR" sz="4400" dirty="0">
                <a:solidFill>
                  <a:srgbClr val="000000"/>
                </a:solidFill>
                <a:latin typeface="Times New Roman" pitchFamily="18" charset="0"/>
              </a:rPr>
              <a:t> du </a:t>
            </a:r>
            <a:r>
              <a:rPr lang="en-US" altLang="fr-FR" sz="4400" dirty="0" err="1">
                <a:solidFill>
                  <a:srgbClr val="000000"/>
                </a:solidFill>
                <a:latin typeface="Times New Roman" pitchFamily="18" charset="0"/>
              </a:rPr>
              <a:t>Trésorier</a:t>
            </a:r>
            <a:endParaRPr lang="en-US" altLang="fr-FR" sz="4400" dirty="0">
              <a:solidFill>
                <a:srgbClr val="000000"/>
              </a:solidFill>
              <a:latin typeface="Times New Roman" pitchFamily="18" charset="0"/>
            </a:endParaRPr>
          </a:p>
          <a:p>
            <a:pPr algn="ctr"/>
            <a:r>
              <a:rPr lang="en-US" altLang="fr-FR" b="1" dirty="0">
                <a:solidFill>
                  <a:srgbClr val="000000"/>
                </a:solidFill>
                <a:latin typeface="Times New Roman" pitchFamily="18" charset="0"/>
              </a:rPr>
              <a:t>(</a:t>
            </a:r>
            <a:r>
              <a:rPr lang="en-US" altLang="fr-FR" b="1" dirty="0" err="1">
                <a:solidFill>
                  <a:srgbClr val="000000"/>
                </a:solidFill>
                <a:latin typeface="Times New Roman" pitchFamily="18" charset="0"/>
              </a:rPr>
              <a:t>Remboursements</a:t>
            </a:r>
            <a:r>
              <a:rPr lang="en-US" altLang="fr-FR" b="1" dirty="0">
                <a:solidFill>
                  <a:srgbClr val="000000"/>
                </a:solidFill>
                <a:latin typeface="Times New Roman" pitchFamily="18" charset="0"/>
              </a:rPr>
              <a:t> aux </a:t>
            </a:r>
            <a:r>
              <a:rPr lang="en-US" altLang="fr-FR" b="1" dirty="0" err="1">
                <a:solidFill>
                  <a:srgbClr val="000000"/>
                </a:solidFill>
                <a:latin typeface="Times New Roman" pitchFamily="18" charset="0"/>
              </a:rPr>
              <a:t>membres</a:t>
            </a:r>
            <a:r>
              <a:rPr lang="en-US" altLang="fr-FR" b="1" dirty="0">
                <a:solidFill>
                  <a:srgbClr val="000000"/>
                </a:solidFill>
                <a:latin typeface="Times New Roman" pitchFamily="18" charset="0"/>
              </a:rPr>
              <a:t>)</a:t>
            </a:r>
          </a:p>
          <a:p>
            <a:endParaRPr lang="fr-CA" dirty="0"/>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611559" y="404663"/>
            <a:ext cx="7560841" cy="1287611"/>
          </a:xfrm>
          <a:prstGeom prst="rect">
            <a:avLst/>
          </a:prstGeom>
          <a:gradFill>
            <a:gsLst>
              <a:gs pos="76000">
                <a:schemeClr val="accent1">
                  <a:lumMod val="5000"/>
                  <a:lumOff val="95000"/>
                </a:schemeClr>
              </a:gs>
              <a:gs pos="7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noFill/>
            <a:round/>
            <a:headEnd/>
            <a:tailEnd/>
          </a:ln>
        </p:spPr>
        <p:txBody>
          <a:bodyPr anchor="ct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fr-FR" sz="4400" dirty="0" err="1">
                <a:solidFill>
                  <a:srgbClr val="000000"/>
                </a:solidFill>
                <a:latin typeface="Times New Roman" pitchFamily="18" charset="0"/>
              </a:rPr>
              <a:t>Régler</a:t>
            </a:r>
            <a:r>
              <a:rPr lang="en-US" altLang="fr-FR" sz="4400" dirty="0">
                <a:solidFill>
                  <a:srgbClr val="000000"/>
                </a:solidFill>
                <a:latin typeface="Times New Roman" pitchFamily="18" charset="0"/>
              </a:rPr>
              <a:t> </a:t>
            </a:r>
            <a:r>
              <a:rPr lang="en-US" altLang="fr-FR" sz="4400" dirty="0" err="1">
                <a:solidFill>
                  <a:srgbClr val="000000"/>
                </a:solidFill>
                <a:latin typeface="Times New Roman" pitchFamily="18" charset="0"/>
              </a:rPr>
              <a:t>rapidement</a:t>
            </a:r>
            <a:r>
              <a:rPr lang="en-US" altLang="fr-FR" sz="4400" dirty="0">
                <a:solidFill>
                  <a:srgbClr val="000000"/>
                </a:solidFill>
                <a:latin typeface="Times New Roman" pitchFamily="18" charset="0"/>
              </a:rPr>
              <a:t> les </a:t>
            </a:r>
            <a:r>
              <a:rPr lang="en-US" altLang="fr-FR" sz="4400" dirty="0" err="1">
                <a:solidFill>
                  <a:srgbClr val="000000"/>
                </a:solidFill>
                <a:latin typeface="Times New Roman" pitchFamily="18" charset="0"/>
              </a:rPr>
              <a:t>dettes</a:t>
            </a:r>
            <a:endParaRPr lang="en-US" altLang="fr-FR" sz="4400" dirty="0">
              <a:solidFill>
                <a:srgbClr val="000000"/>
              </a:solidFill>
              <a:latin typeface="Times New Roman" pitchFamily="18" charset="0"/>
            </a:endParaRPr>
          </a:p>
        </p:txBody>
      </p:sp>
      <p:sp>
        <p:nvSpPr>
          <p:cNvPr id="32771" name="Text Box 2"/>
          <p:cNvSpPr txBox="1">
            <a:spLocks noChangeArrowheads="1"/>
          </p:cNvSpPr>
          <p:nvPr/>
        </p:nvSpPr>
        <p:spPr bwMode="auto">
          <a:xfrm>
            <a:off x="611561" y="1692275"/>
            <a:ext cx="7560840" cy="5165725"/>
          </a:xfrm>
          <a:prstGeom prst="rect">
            <a:avLst/>
          </a:prstGeom>
          <a:gradFill flip="none" rotWithShape="1">
            <a:gsLst>
              <a:gs pos="47000">
                <a:schemeClr val="accent1">
                  <a:lumMod val="5000"/>
                  <a:lumOff val="95000"/>
                </a:schemeClr>
              </a:gs>
              <a:gs pos="79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a:noFill/>
            <a:round/>
            <a:headEnd/>
            <a:tailEnd/>
          </a:ln>
        </p:spPr>
        <p:txBody>
          <a:bodyPr/>
          <a:lstStyle/>
          <a:p>
            <a:pPr algn="ctr">
              <a:spcBef>
                <a:spcPts val="8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fr-FR" sz="2800" dirty="0">
                <a:solidFill>
                  <a:srgbClr val="000000"/>
                </a:solidFill>
                <a:latin typeface="Times New Roman" pitchFamily="18" charset="0"/>
              </a:rPr>
              <a:t>Le </a:t>
            </a:r>
            <a:r>
              <a:rPr lang="en-US" altLang="fr-FR" sz="2800" dirty="0" err="1">
                <a:solidFill>
                  <a:srgbClr val="000000"/>
                </a:solidFill>
                <a:latin typeface="Times New Roman" pitchFamily="18" charset="0"/>
              </a:rPr>
              <a:t>trésorier</a:t>
            </a:r>
            <a:r>
              <a:rPr lang="en-US" altLang="fr-FR" sz="2800" dirty="0">
                <a:solidFill>
                  <a:srgbClr val="000000"/>
                </a:solidFill>
                <a:latin typeface="Times New Roman" pitchFamily="18" charset="0"/>
              </a:rPr>
              <a:t> de club </a:t>
            </a:r>
            <a:r>
              <a:rPr lang="en-US" altLang="fr-FR" sz="2800" dirty="0" err="1">
                <a:solidFill>
                  <a:srgbClr val="000000"/>
                </a:solidFill>
                <a:latin typeface="Times New Roman" pitchFamily="18" charset="0"/>
              </a:rPr>
              <a:t>veille</a:t>
            </a:r>
            <a:r>
              <a:rPr lang="en-US" altLang="fr-FR" sz="2800" dirty="0">
                <a:solidFill>
                  <a:srgbClr val="000000"/>
                </a:solidFill>
                <a:latin typeface="Times New Roman" pitchFamily="18" charset="0"/>
              </a:rPr>
              <a:t> à </a:t>
            </a:r>
            <a:r>
              <a:rPr lang="en-US" altLang="fr-FR" sz="2800" dirty="0" err="1">
                <a:solidFill>
                  <a:srgbClr val="000000"/>
                </a:solidFill>
                <a:latin typeface="Times New Roman" pitchFamily="18" charset="0"/>
              </a:rPr>
              <a:t>ce</a:t>
            </a:r>
            <a:r>
              <a:rPr lang="en-US" altLang="fr-FR" sz="2800" dirty="0">
                <a:solidFill>
                  <a:srgbClr val="000000"/>
                </a:solidFill>
                <a:latin typeface="Times New Roman" pitchFamily="18" charset="0"/>
              </a:rPr>
              <a:t> que </a:t>
            </a:r>
            <a:r>
              <a:rPr lang="en-US" altLang="fr-FR" sz="2800" dirty="0" err="1">
                <a:solidFill>
                  <a:srgbClr val="000000"/>
                </a:solidFill>
                <a:latin typeface="Times New Roman" pitchFamily="18" charset="0"/>
              </a:rPr>
              <a:t>toutes</a:t>
            </a:r>
            <a:r>
              <a:rPr lang="en-US" altLang="fr-FR" sz="2800" dirty="0">
                <a:solidFill>
                  <a:srgbClr val="000000"/>
                </a:solidFill>
                <a:latin typeface="Times New Roman" pitchFamily="18" charset="0"/>
              </a:rPr>
              <a:t> les </a:t>
            </a:r>
            <a:r>
              <a:rPr lang="en-US" altLang="fr-FR" sz="2800" dirty="0" err="1">
                <a:solidFill>
                  <a:srgbClr val="000000"/>
                </a:solidFill>
                <a:latin typeface="Times New Roman" pitchFamily="18" charset="0"/>
              </a:rPr>
              <a:t>dettes</a:t>
            </a:r>
            <a:r>
              <a:rPr lang="en-US" altLang="fr-FR" sz="2800" dirty="0">
                <a:solidFill>
                  <a:srgbClr val="000000"/>
                </a:solidFill>
                <a:latin typeface="Times New Roman" pitchFamily="18" charset="0"/>
              </a:rPr>
              <a:t> </a:t>
            </a:r>
            <a:r>
              <a:rPr lang="en-US" altLang="fr-FR" sz="2800" dirty="0" err="1">
                <a:solidFill>
                  <a:srgbClr val="000000"/>
                </a:solidFill>
                <a:latin typeface="Times New Roman" pitchFamily="18" charset="0"/>
              </a:rPr>
              <a:t>soient</a:t>
            </a:r>
            <a:r>
              <a:rPr lang="en-US" altLang="fr-FR" sz="2800" dirty="0">
                <a:solidFill>
                  <a:srgbClr val="000000"/>
                </a:solidFill>
                <a:latin typeface="Times New Roman" pitchFamily="18" charset="0"/>
              </a:rPr>
              <a:t> </a:t>
            </a:r>
            <a:r>
              <a:rPr lang="en-US" altLang="fr-FR" sz="2800" dirty="0" err="1">
                <a:solidFill>
                  <a:srgbClr val="000000"/>
                </a:solidFill>
                <a:latin typeface="Times New Roman" pitchFamily="18" charset="0"/>
              </a:rPr>
              <a:t>réglées</a:t>
            </a:r>
            <a:r>
              <a:rPr lang="en-US" altLang="fr-FR" sz="2800" dirty="0">
                <a:solidFill>
                  <a:srgbClr val="000000"/>
                </a:solidFill>
                <a:latin typeface="Times New Roman" pitchFamily="18" charset="0"/>
              </a:rPr>
              <a:t> et </a:t>
            </a:r>
            <a:r>
              <a:rPr lang="en-US" altLang="fr-FR" sz="2800" dirty="0" err="1">
                <a:solidFill>
                  <a:srgbClr val="000000"/>
                </a:solidFill>
                <a:latin typeface="Times New Roman" pitchFamily="18" charset="0"/>
              </a:rPr>
              <a:t>enregistrées</a:t>
            </a:r>
            <a:r>
              <a:rPr lang="en-US" altLang="fr-FR" sz="2800" dirty="0">
                <a:solidFill>
                  <a:srgbClr val="000000"/>
                </a:solidFill>
                <a:latin typeface="Times New Roman" pitchFamily="18" charset="0"/>
              </a:rPr>
              <a:t>.</a:t>
            </a:r>
          </a:p>
          <a:p>
            <a:pPr algn="ctr">
              <a:spcBef>
                <a:spcPts val="8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fr-FR" dirty="0">
              <a:solidFill>
                <a:srgbClr val="000000"/>
              </a:solidFill>
              <a:latin typeface="Times New Roman" pitchFamily="18" charset="0"/>
            </a:endParaRPr>
          </a:p>
          <a:p>
            <a:pPr algn="ctr">
              <a:spcBef>
                <a:spcPts val="8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fr-FR" sz="2800" dirty="0" err="1">
                <a:solidFill>
                  <a:srgbClr val="000000"/>
                </a:solidFill>
                <a:latin typeface="Times New Roman" pitchFamily="18" charset="0"/>
              </a:rPr>
              <a:t>L’image</a:t>
            </a:r>
            <a:r>
              <a:rPr lang="en-US" altLang="fr-FR" sz="2800" dirty="0">
                <a:solidFill>
                  <a:srgbClr val="000000"/>
                </a:solidFill>
                <a:latin typeface="Times New Roman" pitchFamily="18" charset="0"/>
              </a:rPr>
              <a:t> de </a:t>
            </a:r>
            <a:r>
              <a:rPr lang="en-US" altLang="fr-FR" sz="2800" dirty="0" err="1">
                <a:solidFill>
                  <a:srgbClr val="000000"/>
                </a:solidFill>
                <a:latin typeface="Times New Roman" pitchFamily="18" charset="0"/>
              </a:rPr>
              <a:t>votre</a:t>
            </a:r>
            <a:r>
              <a:rPr lang="en-US" altLang="fr-FR" sz="2800" dirty="0">
                <a:solidFill>
                  <a:srgbClr val="000000"/>
                </a:solidFill>
                <a:latin typeface="Times New Roman" pitchFamily="18" charset="0"/>
              </a:rPr>
              <a:t> club </a:t>
            </a:r>
            <a:r>
              <a:rPr lang="en-US" altLang="fr-FR" sz="2800" dirty="0" err="1">
                <a:solidFill>
                  <a:srgbClr val="000000"/>
                </a:solidFill>
                <a:latin typeface="Times New Roman" pitchFamily="18" charset="0"/>
              </a:rPr>
              <a:t>dépends</a:t>
            </a:r>
            <a:r>
              <a:rPr lang="en-US" altLang="fr-FR" sz="2800" dirty="0">
                <a:solidFill>
                  <a:srgbClr val="000000"/>
                </a:solidFill>
                <a:latin typeface="Times New Roman" pitchFamily="18" charset="0"/>
              </a:rPr>
              <a:t> de </a:t>
            </a:r>
            <a:r>
              <a:rPr lang="en-US" altLang="fr-FR" sz="2800" dirty="0" err="1">
                <a:solidFill>
                  <a:srgbClr val="000000"/>
                </a:solidFill>
                <a:latin typeface="Times New Roman" pitchFamily="18" charset="0"/>
              </a:rPr>
              <a:t>vous</a:t>
            </a:r>
            <a:r>
              <a:rPr lang="en-US" altLang="fr-FR" sz="2800" dirty="0">
                <a:solidFill>
                  <a:srgbClr val="000000"/>
                </a:solidFill>
                <a:latin typeface="Times New Roman" pitchFamily="18" charset="0"/>
              </a:rPr>
              <a:t>!</a:t>
            </a:r>
          </a:p>
          <a:p>
            <a:pPr algn="ctr">
              <a:spcBef>
                <a:spcPts val="8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fr-FR" sz="1400" dirty="0">
              <a:solidFill>
                <a:srgbClr val="000000"/>
              </a:solidFill>
              <a:latin typeface="Times New Roman" pitchFamily="18" charset="0"/>
            </a:endParaRPr>
          </a:p>
          <a:p>
            <a:pPr algn="ctr">
              <a:spcBef>
                <a:spcPts val="8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fr-FR" sz="2800" dirty="0">
                <a:solidFill>
                  <a:srgbClr val="000000"/>
                </a:solidFill>
                <a:latin typeface="Times New Roman" pitchFamily="18" charset="0"/>
              </a:rPr>
              <a:t>Si </a:t>
            </a:r>
            <a:r>
              <a:rPr lang="en-US" altLang="fr-FR" sz="2800" dirty="0" err="1">
                <a:solidFill>
                  <a:srgbClr val="000000"/>
                </a:solidFill>
                <a:latin typeface="Times New Roman" pitchFamily="18" charset="0"/>
              </a:rPr>
              <a:t>votre</a:t>
            </a:r>
            <a:r>
              <a:rPr lang="en-US" altLang="fr-FR" sz="2800" dirty="0">
                <a:solidFill>
                  <a:srgbClr val="000000"/>
                </a:solidFill>
                <a:latin typeface="Times New Roman" pitchFamily="18" charset="0"/>
              </a:rPr>
              <a:t> club a des </a:t>
            </a:r>
            <a:r>
              <a:rPr lang="en-US" altLang="fr-FR" sz="2800" dirty="0" err="1">
                <a:solidFill>
                  <a:srgbClr val="000000"/>
                </a:solidFill>
                <a:latin typeface="Times New Roman" pitchFamily="18" charset="0"/>
              </a:rPr>
              <a:t>paiements</a:t>
            </a:r>
            <a:r>
              <a:rPr lang="en-US" altLang="fr-FR" sz="2800" dirty="0">
                <a:solidFill>
                  <a:srgbClr val="000000"/>
                </a:solidFill>
                <a:latin typeface="Times New Roman" pitchFamily="18" charset="0"/>
              </a:rPr>
              <a:t> </a:t>
            </a:r>
            <a:r>
              <a:rPr lang="en-US" altLang="fr-FR" sz="2800" dirty="0" err="1">
                <a:solidFill>
                  <a:srgbClr val="000000"/>
                </a:solidFill>
                <a:latin typeface="Times New Roman" pitchFamily="18" charset="0"/>
              </a:rPr>
              <a:t>en</a:t>
            </a:r>
            <a:r>
              <a:rPr lang="en-US" altLang="fr-FR" sz="2800" dirty="0">
                <a:solidFill>
                  <a:srgbClr val="000000"/>
                </a:solidFill>
                <a:latin typeface="Times New Roman" pitchFamily="18" charset="0"/>
              </a:rPr>
              <a:t> retard à </a:t>
            </a:r>
            <a:r>
              <a:rPr lang="en-US" altLang="fr-FR" sz="2800" dirty="0" err="1">
                <a:solidFill>
                  <a:srgbClr val="000000"/>
                </a:solidFill>
                <a:latin typeface="Times New Roman" pitchFamily="18" charset="0"/>
              </a:rPr>
              <a:t>l’International</a:t>
            </a:r>
            <a:r>
              <a:rPr lang="en-US" altLang="fr-FR" sz="2800" dirty="0">
                <a:solidFill>
                  <a:srgbClr val="000000"/>
                </a:solidFill>
                <a:latin typeface="Times New Roman" pitchFamily="18" charset="0"/>
              </a:rPr>
              <a:t>, </a:t>
            </a:r>
            <a:r>
              <a:rPr lang="en-US" altLang="fr-FR" sz="2800" dirty="0" err="1">
                <a:solidFill>
                  <a:srgbClr val="000000"/>
                </a:solidFill>
                <a:latin typeface="Times New Roman" pitchFamily="18" charset="0"/>
              </a:rPr>
              <a:t>votre</a:t>
            </a:r>
            <a:r>
              <a:rPr lang="en-US" altLang="fr-FR" sz="2800" dirty="0">
                <a:solidFill>
                  <a:srgbClr val="000000"/>
                </a:solidFill>
                <a:latin typeface="Times New Roman" pitchFamily="18" charset="0"/>
              </a:rPr>
              <a:t> club sera </a:t>
            </a:r>
            <a:r>
              <a:rPr lang="en-US" altLang="fr-FR" sz="2800" dirty="0" err="1">
                <a:solidFill>
                  <a:srgbClr val="000000"/>
                </a:solidFill>
                <a:latin typeface="Times New Roman" pitchFamily="18" charset="0"/>
              </a:rPr>
              <a:t>pénalisé</a:t>
            </a:r>
            <a:r>
              <a:rPr lang="en-US" altLang="fr-FR" sz="2800" dirty="0">
                <a:solidFill>
                  <a:srgbClr val="000000"/>
                </a:solidFill>
                <a:latin typeface="Times New Roman" pitchFamily="18" charset="0"/>
              </a:rPr>
              <a:t>.</a:t>
            </a:r>
          </a:p>
          <a:p>
            <a:pPr algn="ctr">
              <a:spcBef>
                <a:spcPts val="8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fr-FR" sz="1400" dirty="0">
              <a:solidFill>
                <a:srgbClr val="000000"/>
              </a:solidFill>
              <a:latin typeface="Times New Roman" pitchFamily="18" charset="0"/>
            </a:endParaRPr>
          </a:p>
          <a:p>
            <a:pPr algn="ctr">
              <a:spcBef>
                <a:spcPts val="8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fr-FR" sz="2800" dirty="0">
                <a:solidFill>
                  <a:srgbClr val="000000"/>
                </a:solidFill>
                <a:latin typeface="Times New Roman" pitchFamily="18" charset="0"/>
              </a:rPr>
              <a:t>Si </a:t>
            </a:r>
            <a:r>
              <a:rPr lang="en-US" altLang="fr-FR" sz="2800" dirty="0" err="1">
                <a:solidFill>
                  <a:srgbClr val="000000"/>
                </a:solidFill>
                <a:latin typeface="Times New Roman" pitchFamily="18" charset="0"/>
              </a:rPr>
              <a:t>votre</a:t>
            </a:r>
            <a:r>
              <a:rPr lang="en-US" altLang="fr-FR" sz="2800" dirty="0">
                <a:solidFill>
                  <a:srgbClr val="000000"/>
                </a:solidFill>
                <a:latin typeface="Times New Roman" pitchFamily="18" charset="0"/>
              </a:rPr>
              <a:t> club a des </a:t>
            </a:r>
            <a:r>
              <a:rPr lang="en-US" altLang="fr-FR" sz="2800" dirty="0" err="1">
                <a:solidFill>
                  <a:srgbClr val="000000"/>
                </a:solidFill>
                <a:latin typeface="Times New Roman" pitchFamily="18" charset="0"/>
              </a:rPr>
              <a:t>paiements</a:t>
            </a:r>
            <a:r>
              <a:rPr lang="en-US" altLang="fr-FR" sz="2800" dirty="0">
                <a:solidFill>
                  <a:srgbClr val="000000"/>
                </a:solidFill>
                <a:latin typeface="Times New Roman" pitchFamily="18" charset="0"/>
              </a:rPr>
              <a:t> </a:t>
            </a:r>
            <a:r>
              <a:rPr lang="en-US" altLang="fr-FR" sz="2800" dirty="0" err="1">
                <a:solidFill>
                  <a:srgbClr val="000000"/>
                </a:solidFill>
                <a:latin typeface="Times New Roman" pitchFamily="18" charset="0"/>
              </a:rPr>
              <a:t>en</a:t>
            </a:r>
            <a:r>
              <a:rPr lang="en-US" altLang="fr-FR" sz="2800" dirty="0">
                <a:solidFill>
                  <a:srgbClr val="000000"/>
                </a:solidFill>
                <a:latin typeface="Times New Roman" pitchFamily="18" charset="0"/>
              </a:rPr>
              <a:t> retard avec les </a:t>
            </a:r>
            <a:r>
              <a:rPr lang="en-US" altLang="fr-FR" sz="2800" dirty="0" err="1">
                <a:solidFill>
                  <a:srgbClr val="000000"/>
                </a:solidFill>
                <a:latin typeface="Times New Roman" pitchFamily="18" charset="0"/>
              </a:rPr>
              <a:t>fournisseurs</a:t>
            </a:r>
            <a:r>
              <a:rPr lang="en-US" altLang="fr-FR" sz="2800" dirty="0">
                <a:solidFill>
                  <a:srgbClr val="000000"/>
                </a:solidFill>
                <a:latin typeface="Times New Roman" pitchFamily="18" charset="0"/>
              </a:rPr>
              <a:t> </a:t>
            </a:r>
            <a:r>
              <a:rPr lang="en-US" altLang="fr-FR" sz="2800" dirty="0" err="1">
                <a:solidFill>
                  <a:srgbClr val="000000"/>
                </a:solidFill>
                <a:latin typeface="Times New Roman" pitchFamily="18" charset="0"/>
              </a:rPr>
              <a:t>locaux</a:t>
            </a:r>
            <a:r>
              <a:rPr lang="en-US" altLang="fr-FR" sz="2800" dirty="0">
                <a:solidFill>
                  <a:srgbClr val="000000"/>
                </a:solidFill>
                <a:latin typeface="Times New Roman" pitchFamily="18" charset="0"/>
              </a:rPr>
              <a:t>, </a:t>
            </a:r>
            <a:r>
              <a:rPr lang="en-US" altLang="fr-FR" sz="2800" dirty="0" err="1">
                <a:solidFill>
                  <a:srgbClr val="000000"/>
                </a:solidFill>
                <a:latin typeface="Times New Roman" pitchFamily="18" charset="0"/>
              </a:rPr>
              <a:t>votre</a:t>
            </a:r>
            <a:r>
              <a:rPr lang="en-US" altLang="fr-FR" sz="2800" dirty="0">
                <a:solidFill>
                  <a:srgbClr val="000000"/>
                </a:solidFill>
                <a:latin typeface="Times New Roman" pitchFamily="18" charset="0"/>
              </a:rPr>
              <a:t> image dans la </a:t>
            </a:r>
            <a:r>
              <a:rPr lang="en-US" altLang="fr-FR" sz="2800" dirty="0" err="1">
                <a:solidFill>
                  <a:srgbClr val="000000"/>
                </a:solidFill>
                <a:latin typeface="Times New Roman" pitchFamily="18" charset="0"/>
              </a:rPr>
              <a:t>communauté</a:t>
            </a:r>
            <a:r>
              <a:rPr lang="en-US" altLang="fr-FR" sz="2800" dirty="0">
                <a:solidFill>
                  <a:srgbClr val="000000"/>
                </a:solidFill>
                <a:latin typeface="Times New Roman" pitchFamily="18" charset="0"/>
              </a:rPr>
              <a:t> sera </a:t>
            </a:r>
            <a:r>
              <a:rPr lang="en-US" altLang="fr-FR" sz="2800" dirty="0" err="1">
                <a:solidFill>
                  <a:srgbClr val="000000"/>
                </a:solidFill>
                <a:latin typeface="Times New Roman" pitchFamily="18" charset="0"/>
              </a:rPr>
              <a:t>affectée</a:t>
            </a:r>
            <a:r>
              <a:rPr lang="en-US" altLang="fr-FR" sz="2800" dirty="0">
                <a:solidFill>
                  <a:srgbClr val="000000"/>
                </a:solidFill>
                <a:latin typeface="Times New Roman" pitchFamily="18" charset="0"/>
              </a:rPr>
              <a: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533400" y="609600"/>
            <a:ext cx="8001000" cy="1143000"/>
          </a:xfrm>
          <a:prstGeom prst="rect">
            <a:avLst/>
          </a:prstGeom>
          <a:noFill/>
          <a:ln w="9525">
            <a:noFill/>
            <a:round/>
            <a:headEnd/>
            <a:tailEnd/>
          </a:ln>
        </p:spPr>
        <p:txBody>
          <a:bodyPr anchor="ct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fr-FR" sz="4400">
                <a:solidFill>
                  <a:srgbClr val="000000"/>
                </a:solidFill>
                <a:latin typeface="Times New Roman" pitchFamily="18" charset="0"/>
              </a:rPr>
              <a:t>Le Rôle du Trésorier de Club</a:t>
            </a:r>
          </a:p>
        </p:txBody>
      </p:sp>
      <p:sp>
        <p:nvSpPr>
          <p:cNvPr id="8195" name="Text Box 2"/>
          <p:cNvSpPr txBox="1">
            <a:spLocks noChangeArrowheads="1"/>
          </p:cNvSpPr>
          <p:nvPr/>
        </p:nvSpPr>
        <p:spPr bwMode="auto">
          <a:xfrm>
            <a:off x="457200" y="1981200"/>
            <a:ext cx="8229600" cy="2590800"/>
          </a:xfrm>
          <a:prstGeom prst="rect">
            <a:avLst/>
          </a:prstGeom>
          <a:noFill/>
          <a:ln w="9525">
            <a:noFill/>
            <a:round/>
            <a:headEnd/>
            <a:tailEnd/>
          </a:ln>
        </p:spPr>
        <p:txBody>
          <a:bodyPr/>
          <a:lstStyle/>
          <a:p>
            <a:pPr marL="342900" indent="-338138">
              <a:spcBef>
                <a:spcPts val="800"/>
              </a:spcBef>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altLang="fr-FR" sz="3200" dirty="0">
                <a:solidFill>
                  <a:srgbClr val="000000"/>
                </a:solidFill>
                <a:latin typeface="Times New Roman" pitchFamily="18" charset="0"/>
              </a:rPr>
              <a:t>Le </a:t>
            </a:r>
            <a:r>
              <a:rPr lang="en-US" altLang="fr-FR" sz="3200" b="1" dirty="0" err="1">
                <a:solidFill>
                  <a:srgbClr val="000000"/>
                </a:solidFill>
                <a:latin typeface="Times New Roman" pitchFamily="18" charset="0"/>
              </a:rPr>
              <a:t>Trésorier</a:t>
            </a:r>
            <a:r>
              <a:rPr lang="en-US" altLang="fr-FR" sz="3200" b="1" dirty="0">
                <a:solidFill>
                  <a:srgbClr val="000000"/>
                </a:solidFill>
                <a:latin typeface="Times New Roman" pitchFamily="18" charset="0"/>
              </a:rPr>
              <a:t> de Club </a:t>
            </a:r>
            <a:r>
              <a:rPr lang="en-US" altLang="fr-FR" sz="3200" dirty="0" err="1">
                <a:solidFill>
                  <a:srgbClr val="000000"/>
                </a:solidFill>
                <a:latin typeface="Times New Roman" pitchFamily="18" charset="0"/>
              </a:rPr>
              <a:t>s'occupe</a:t>
            </a:r>
            <a:r>
              <a:rPr lang="en-US" altLang="fr-FR" sz="3200" dirty="0">
                <a:solidFill>
                  <a:srgbClr val="000000"/>
                </a:solidFill>
                <a:latin typeface="Times New Roman" pitchFamily="18" charset="0"/>
              </a:rPr>
              <a:t> des questions </a:t>
            </a:r>
            <a:r>
              <a:rPr lang="en-US" altLang="fr-FR" sz="3200" dirty="0" err="1">
                <a:solidFill>
                  <a:srgbClr val="000000"/>
                </a:solidFill>
                <a:latin typeface="Times New Roman" pitchFamily="18" charset="0"/>
              </a:rPr>
              <a:t>financières</a:t>
            </a:r>
            <a:r>
              <a:rPr lang="en-US" altLang="fr-FR" sz="3200" dirty="0">
                <a:solidFill>
                  <a:srgbClr val="000000"/>
                </a:solidFill>
                <a:latin typeface="Times New Roman" pitchFamily="18" charset="0"/>
              </a:rPr>
              <a:t> </a:t>
            </a:r>
            <a:r>
              <a:rPr lang="en-US" altLang="fr-FR" sz="3200" dirty="0" err="1">
                <a:solidFill>
                  <a:srgbClr val="000000"/>
                </a:solidFill>
                <a:latin typeface="Times New Roman" pitchFamily="18" charset="0"/>
              </a:rPr>
              <a:t>concernant</a:t>
            </a:r>
            <a:r>
              <a:rPr lang="en-US" altLang="fr-FR" sz="3200" dirty="0">
                <a:solidFill>
                  <a:srgbClr val="000000"/>
                </a:solidFill>
                <a:latin typeface="Times New Roman" pitchFamily="18" charset="0"/>
              </a:rPr>
              <a:t> le club</a:t>
            </a:r>
          </a:p>
          <a:p>
            <a:pPr marL="738188" lvl="1" indent="-280988">
              <a:spcBef>
                <a:spcPts val="700"/>
              </a:spcBef>
              <a:buClr>
                <a:srgbClr val="000000"/>
              </a:buClr>
              <a:buSzPct val="100000"/>
              <a:buFont typeface="Times New Roman"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altLang="fr-FR" sz="2800" dirty="0" err="1">
                <a:solidFill>
                  <a:srgbClr val="000000"/>
                </a:solidFill>
                <a:latin typeface="Times New Roman" pitchFamily="18" charset="0"/>
              </a:rPr>
              <a:t>Maintient</a:t>
            </a:r>
            <a:r>
              <a:rPr lang="en-US" altLang="fr-FR" sz="2800" dirty="0">
                <a:solidFill>
                  <a:srgbClr val="000000"/>
                </a:solidFill>
                <a:latin typeface="Times New Roman" pitchFamily="18" charset="0"/>
              </a:rPr>
              <a:t> des dossiers financiers exacts et les </a:t>
            </a:r>
            <a:r>
              <a:rPr lang="en-US" altLang="fr-FR" sz="2800" dirty="0" err="1">
                <a:solidFill>
                  <a:srgbClr val="000000"/>
                </a:solidFill>
                <a:latin typeface="Times New Roman" pitchFamily="18" charset="0"/>
              </a:rPr>
              <a:t>comptes</a:t>
            </a:r>
            <a:r>
              <a:rPr lang="en-US" altLang="fr-FR" sz="2800" dirty="0">
                <a:solidFill>
                  <a:srgbClr val="000000"/>
                </a:solidFill>
                <a:latin typeface="Times New Roman" pitchFamily="18" charset="0"/>
              </a:rPr>
              <a:t> courants du club</a:t>
            </a:r>
          </a:p>
          <a:p>
            <a:pPr marL="738188" lvl="1" indent="-280988">
              <a:spcBef>
                <a:spcPts val="700"/>
              </a:spcBef>
              <a:buClr>
                <a:srgbClr val="000000"/>
              </a:buClr>
              <a:buSzPct val="100000"/>
              <a:buFont typeface="Times New Roman"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altLang="fr-FR" sz="2800" dirty="0">
                <a:solidFill>
                  <a:srgbClr val="000000"/>
                </a:solidFill>
                <a:latin typeface="Times New Roman" pitchFamily="18" charset="0"/>
              </a:rPr>
              <a:t>Fait </a:t>
            </a:r>
            <a:r>
              <a:rPr lang="en-US" altLang="fr-FR" sz="2800" dirty="0" err="1">
                <a:solidFill>
                  <a:srgbClr val="000000"/>
                </a:solidFill>
                <a:latin typeface="Times New Roman" pitchFamily="18" charset="0"/>
              </a:rPr>
              <a:t>partie</a:t>
            </a:r>
            <a:r>
              <a:rPr lang="en-US" altLang="fr-FR" sz="2800" dirty="0">
                <a:solidFill>
                  <a:srgbClr val="000000"/>
                </a:solidFill>
                <a:latin typeface="Times New Roman" pitchFamily="18" charset="0"/>
              </a:rPr>
              <a:t> du conseil d'administration du club</a:t>
            </a:r>
          </a:p>
        </p:txBody>
      </p:sp>
      <p:pic>
        <p:nvPicPr>
          <p:cNvPr id="8196" name="Picture 3"/>
          <p:cNvPicPr>
            <a:picLocks noChangeAspect="1" noChangeArrowheads="1"/>
          </p:cNvPicPr>
          <p:nvPr/>
        </p:nvPicPr>
        <p:blipFill>
          <a:blip r:embed="rId3"/>
          <a:srcRect/>
          <a:stretch>
            <a:fillRect/>
          </a:stretch>
        </p:blipFill>
        <p:spPr bwMode="auto">
          <a:xfrm>
            <a:off x="5715000" y="4754563"/>
            <a:ext cx="1828800" cy="1874837"/>
          </a:xfrm>
          <a:prstGeom prst="rect">
            <a:avLst/>
          </a:prstGeom>
          <a:noFill/>
          <a:ln w="9525">
            <a:noFill/>
            <a:round/>
            <a:headEnd/>
            <a:tailEnd/>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 2"/>
          <p:cNvPicPr>
            <a:picLocks noChangeAspect="1" noChangeArrowheads="1"/>
          </p:cNvPicPr>
          <p:nvPr/>
        </p:nvPicPr>
        <p:blipFill>
          <a:blip r:embed="rId2"/>
          <a:srcRect/>
          <a:stretch>
            <a:fillRect/>
          </a:stretch>
        </p:blipFill>
        <p:spPr bwMode="auto">
          <a:xfrm>
            <a:off x="49213" y="225425"/>
            <a:ext cx="9017000" cy="651668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950" y="260350"/>
            <a:ext cx="8640763" cy="6648450"/>
          </a:xfrm>
          <a:prstGeom prst="rect">
            <a:avLst/>
          </a:prstGeom>
        </p:spPr>
        <p:txBody>
          <a:bodyPr>
            <a:spAutoFit/>
          </a:bodyPr>
          <a:lstStyle/>
          <a:p>
            <a:pPr algn="ctr">
              <a:defRPr/>
            </a:pPr>
            <a:r>
              <a:rPr lang="fr-CA" sz="2000" b="1" dirty="0">
                <a:solidFill>
                  <a:schemeClr val="tx1"/>
                </a:solidFill>
                <a:latin typeface="Arial" panose="020B0604020202020204" pitchFamily="34" charset="0"/>
              </a:rPr>
              <a:t>Ensemble, le conseil d’administration…</a:t>
            </a:r>
          </a:p>
          <a:p>
            <a:pPr marL="285750" indent="-285750" algn="ctr">
              <a:buFont typeface="Wingdings" panose="05000000000000000000" pitchFamily="2" charset="2"/>
              <a:buChar char="§"/>
              <a:defRPr/>
            </a:pPr>
            <a:endParaRPr lang="fr-CA" sz="1200" b="1" dirty="0">
              <a:solidFill>
                <a:schemeClr val="tx1"/>
              </a:solidFill>
              <a:latin typeface="Arial" panose="020B0604020202020204" pitchFamily="34" charset="0"/>
            </a:endParaRPr>
          </a:p>
          <a:p>
            <a:pPr marL="285750" indent="-285750">
              <a:buFont typeface="Wingdings" panose="05000000000000000000" pitchFamily="2" charset="2"/>
              <a:buChar char="§"/>
              <a:defRPr/>
            </a:pPr>
            <a:r>
              <a:rPr lang="fr-CA" sz="1800" dirty="0">
                <a:solidFill>
                  <a:schemeClr val="tx1"/>
                </a:solidFill>
                <a:latin typeface="Arial" panose="020B0604020202020204" pitchFamily="34" charset="0"/>
              </a:rPr>
              <a:t>Considérera et formulera toute nouvelle question et règlement du club avant sa présentation et approbation par les membres du club.</a:t>
            </a:r>
          </a:p>
          <a:p>
            <a:pPr marL="171450" indent="-171450">
              <a:buFont typeface="Wingdings" panose="05000000000000000000" pitchFamily="2" charset="2"/>
              <a:buChar char="§"/>
              <a:defRPr/>
            </a:pPr>
            <a:endParaRPr lang="fr-CA" sz="1000" dirty="0">
              <a:solidFill>
                <a:schemeClr val="tx1"/>
              </a:solidFill>
              <a:latin typeface="Arial" panose="020B0604020202020204" pitchFamily="34" charset="0"/>
            </a:endParaRPr>
          </a:p>
          <a:p>
            <a:pPr marL="285750" indent="-285750">
              <a:buFont typeface="Wingdings" panose="05000000000000000000" pitchFamily="2" charset="2"/>
              <a:buChar char="§"/>
              <a:defRPr/>
            </a:pPr>
            <a:r>
              <a:rPr lang="fr-CA" sz="1800" dirty="0">
                <a:solidFill>
                  <a:schemeClr val="tx1"/>
                </a:solidFill>
                <a:latin typeface="Arial" panose="020B0604020202020204" pitchFamily="34" charset="0"/>
              </a:rPr>
              <a:t>Déterminera la caution (assurance) liant tout officiel du club.</a:t>
            </a:r>
          </a:p>
          <a:p>
            <a:pPr marL="285750" indent="-285750">
              <a:buFont typeface="Wingdings" panose="05000000000000000000" pitchFamily="2" charset="2"/>
              <a:buChar char="§"/>
              <a:defRPr/>
            </a:pPr>
            <a:endParaRPr lang="fr-CA" sz="1000" dirty="0">
              <a:solidFill>
                <a:schemeClr val="tx1"/>
              </a:solidFill>
              <a:latin typeface="Arial" panose="020B0604020202020204" pitchFamily="34" charset="0"/>
            </a:endParaRPr>
          </a:p>
          <a:p>
            <a:pPr marL="285750" indent="-285750">
              <a:buFont typeface="Wingdings" panose="05000000000000000000" pitchFamily="2" charset="2"/>
              <a:buChar char="§"/>
              <a:defRPr/>
            </a:pPr>
            <a:r>
              <a:rPr lang="fr-CA" sz="1800" dirty="0">
                <a:solidFill>
                  <a:schemeClr val="tx1"/>
                </a:solidFill>
                <a:latin typeface="Arial" panose="020B0604020202020204" pitchFamily="34" charset="0"/>
              </a:rPr>
              <a:t>Maintiendra au moins deux (2) comptes en banque séparés, gouvernés par les principes comptables généralement reconnus.</a:t>
            </a:r>
          </a:p>
          <a:p>
            <a:pPr marL="285750" indent="-285750">
              <a:buFont typeface="Wingdings" panose="05000000000000000000" pitchFamily="2" charset="2"/>
              <a:buChar char="§"/>
              <a:defRPr/>
            </a:pPr>
            <a:endParaRPr lang="fr-CA" sz="1000" dirty="0">
              <a:solidFill>
                <a:schemeClr val="tx1"/>
              </a:solidFill>
              <a:latin typeface="Arial" panose="020B0604020202020204" pitchFamily="34" charset="0"/>
            </a:endParaRPr>
          </a:p>
          <a:p>
            <a:pPr marL="285750" indent="-285750">
              <a:buFont typeface="Wingdings" panose="05000000000000000000" pitchFamily="2" charset="2"/>
              <a:buChar char="§"/>
              <a:defRPr/>
            </a:pPr>
            <a:r>
              <a:rPr lang="fr-CA" sz="1800" dirty="0">
                <a:solidFill>
                  <a:schemeClr val="tx1"/>
                </a:solidFill>
                <a:latin typeface="Arial" panose="020B0604020202020204" pitchFamily="34" charset="0"/>
              </a:rPr>
              <a:t>Autorisera toutes les dépenses et veillera à ne pas créer d’engagement au-delà du revenu actuel du club.</a:t>
            </a:r>
          </a:p>
          <a:p>
            <a:pPr marL="285750" indent="-285750">
              <a:buFont typeface="Wingdings" panose="05000000000000000000" pitchFamily="2" charset="2"/>
              <a:buChar char="§"/>
              <a:defRPr/>
            </a:pPr>
            <a:endParaRPr lang="fr-CA" sz="1000" dirty="0">
              <a:solidFill>
                <a:schemeClr val="tx1"/>
              </a:solidFill>
              <a:latin typeface="Arial" panose="020B0604020202020204" pitchFamily="34" charset="0"/>
            </a:endParaRPr>
          </a:p>
          <a:p>
            <a:pPr marL="285750" indent="-285750">
              <a:buFont typeface="Wingdings" panose="05000000000000000000" pitchFamily="2" charset="2"/>
              <a:buChar char="§"/>
              <a:defRPr/>
            </a:pPr>
            <a:r>
              <a:rPr lang="fr-CA" sz="1800" dirty="0">
                <a:solidFill>
                  <a:schemeClr val="tx1"/>
                </a:solidFill>
                <a:latin typeface="Arial" panose="020B0604020202020204" pitchFamily="34" charset="0"/>
              </a:rPr>
              <a:t>Sur recommandation de la commission des finances(si elle existe), désignera une ou plusieurs banques, afin d’y déposer les fonds du club.</a:t>
            </a:r>
          </a:p>
          <a:p>
            <a:pPr marL="285750" indent="-285750">
              <a:buFont typeface="Wingdings" panose="05000000000000000000" pitchFamily="2" charset="2"/>
              <a:buChar char="§"/>
              <a:defRPr/>
            </a:pPr>
            <a:endParaRPr lang="fr-CA" sz="1000" dirty="0">
              <a:solidFill>
                <a:schemeClr val="tx1"/>
              </a:solidFill>
              <a:latin typeface="Arial" panose="020B0604020202020204" pitchFamily="34" charset="0"/>
            </a:endParaRPr>
          </a:p>
          <a:p>
            <a:pPr marL="285750" indent="-285750">
              <a:buFont typeface="Wingdings" panose="05000000000000000000" pitchFamily="2" charset="2"/>
              <a:buChar char="§"/>
              <a:defRPr/>
            </a:pPr>
            <a:r>
              <a:rPr lang="fr-CA" sz="1800" dirty="0">
                <a:solidFill>
                  <a:schemeClr val="tx1"/>
                </a:solidFill>
                <a:latin typeface="Arial" panose="020B0604020202020204" pitchFamily="34" charset="0"/>
              </a:rPr>
              <a:t>N’autorisera pas la dépense, à des fins administratives, du produit net des fonds récoltés auprès du grand public.</a:t>
            </a:r>
          </a:p>
          <a:p>
            <a:pPr marL="285750" indent="-285750">
              <a:buFont typeface="Wingdings" panose="05000000000000000000" pitchFamily="2" charset="2"/>
              <a:buChar char="§"/>
              <a:defRPr/>
            </a:pPr>
            <a:endParaRPr lang="fr-CA" sz="1000" dirty="0">
              <a:solidFill>
                <a:schemeClr val="tx1"/>
              </a:solidFill>
              <a:latin typeface="Arial" panose="020B0604020202020204" pitchFamily="34" charset="0"/>
            </a:endParaRPr>
          </a:p>
          <a:p>
            <a:pPr marL="285750" indent="-285750">
              <a:buFont typeface="Wingdings" panose="05000000000000000000" pitchFamily="2" charset="2"/>
              <a:buChar char="§"/>
              <a:defRPr/>
            </a:pPr>
            <a:r>
              <a:rPr lang="fr-CA" sz="1800" dirty="0">
                <a:solidFill>
                  <a:schemeClr val="tx1"/>
                </a:solidFill>
                <a:latin typeface="Arial" panose="020B0604020202020204" pitchFamily="34" charset="0"/>
              </a:rPr>
              <a:t>Aura le pouvoir de modifier, d’outrepasser ou de révoquer la décision de n’importe lequel des officiels du club.</a:t>
            </a:r>
          </a:p>
          <a:p>
            <a:pPr marL="285750" indent="-285750">
              <a:buFont typeface="Wingdings" panose="05000000000000000000" pitchFamily="2" charset="2"/>
              <a:buChar char="§"/>
              <a:defRPr/>
            </a:pPr>
            <a:endParaRPr lang="fr-CA" sz="1000" dirty="0">
              <a:solidFill>
                <a:schemeClr val="tx1"/>
              </a:solidFill>
              <a:latin typeface="Arial" panose="020B0604020202020204" pitchFamily="34" charset="0"/>
            </a:endParaRPr>
          </a:p>
          <a:p>
            <a:pPr marL="285750" indent="-285750">
              <a:buFont typeface="Wingdings" panose="05000000000000000000" pitchFamily="2" charset="2"/>
              <a:buChar char="§"/>
              <a:defRPr/>
            </a:pPr>
            <a:r>
              <a:rPr lang="fr-CA" sz="1800" dirty="0">
                <a:solidFill>
                  <a:schemeClr val="tx1"/>
                </a:solidFill>
                <a:latin typeface="Arial" panose="020B0604020202020204" pitchFamily="34" charset="0"/>
              </a:rPr>
              <a:t>Assurera l’audit annuel des livres, comptes et opérations du club.</a:t>
            </a:r>
          </a:p>
          <a:p>
            <a:pPr marL="285750" indent="-285750">
              <a:buFont typeface="Wingdings" panose="05000000000000000000" pitchFamily="2" charset="2"/>
              <a:buChar char="§"/>
              <a:defRPr/>
            </a:pPr>
            <a:endParaRPr lang="fr-CA" sz="1000" dirty="0">
              <a:solidFill>
                <a:schemeClr val="tx1"/>
              </a:solidFill>
              <a:latin typeface="Arial" panose="020B0604020202020204" pitchFamily="34" charset="0"/>
            </a:endParaRPr>
          </a:p>
          <a:p>
            <a:pPr marL="285750" indent="-285750">
              <a:buFont typeface="Wingdings" panose="05000000000000000000" pitchFamily="2" charset="2"/>
              <a:buChar char="§"/>
              <a:defRPr/>
            </a:pPr>
            <a:r>
              <a:rPr lang="fr-CA" sz="1800" dirty="0">
                <a:solidFill>
                  <a:schemeClr val="tx1"/>
                </a:solidFill>
                <a:latin typeface="Arial" panose="020B0604020202020204" pitchFamily="34" charset="0"/>
              </a:rPr>
              <a:t>Soumettra toute question relative à une nouvelle activité ou nouvelle ligne </a:t>
            </a:r>
          </a:p>
          <a:p>
            <a:pPr>
              <a:defRPr/>
            </a:pPr>
            <a:r>
              <a:rPr lang="fr-CA" sz="1800" dirty="0">
                <a:solidFill>
                  <a:schemeClr val="tx1"/>
                </a:solidFill>
                <a:latin typeface="Arial" panose="020B0604020202020204" pitchFamily="34" charset="0"/>
              </a:rPr>
              <a:t>    de conduite à la commission permanente ou spéciale respective aux fins </a:t>
            </a:r>
          </a:p>
          <a:p>
            <a:pPr>
              <a:defRPr/>
            </a:pPr>
            <a:r>
              <a:rPr lang="fr-CA" sz="1800" dirty="0">
                <a:solidFill>
                  <a:schemeClr val="tx1"/>
                </a:solidFill>
                <a:latin typeface="Arial" panose="020B0604020202020204" pitchFamily="34" charset="0"/>
              </a:rPr>
              <a:t>    d’examen et de recommandation.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806450" y="476250"/>
            <a:ext cx="7531100" cy="5657850"/>
          </a:xfrm>
          <a:prstGeom prst="rect">
            <a:avLst/>
          </a:prstGeom>
          <a:noFill/>
          <a:ln w="9525">
            <a:noFill/>
            <a:miter lim="800000"/>
            <a:headEnd/>
            <a:tailEnd/>
          </a:ln>
        </p:spPr>
        <p:txBody>
          <a:bodyPr>
            <a:spAutoFit/>
          </a:bodyPr>
          <a:lstStyle/>
          <a:p>
            <a:pPr marL="114300" algn="ctr">
              <a:spcBef>
                <a:spcPts val="800"/>
              </a:spcBef>
              <a:buClr>
                <a:srgbClr val="000000"/>
              </a:buClr>
              <a:buSzPct val="100000"/>
              <a:buFont typeface="Times New Roman" pitchFamily="18"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altLang="fr-FR" sz="2800" b="1" dirty="0" err="1">
                <a:solidFill>
                  <a:srgbClr val="000000"/>
                </a:solidFill>
                <a:latin typeface="Times New Roman" pitchFamily="18" charset="0"/>
              </a:rPr>
              <a:t>Responsabilités</a:t>
            </a:r>
            <a:r>
              <a:rPr lang="en-US" altLang="fr-FR" sz="2800" b="1" dirty="0">
                <a:solidFill>
                  <a:srgbClr val="000000"/>
                </a:solidFill>
                <a:latin typeface="Times New Roman" pitchFamily="18" charset="0"/>
              </a:rPr>
              <a:t> </a:t>
            </a:r>
            <a:r>
              <a:rPr lang="en-US" altLang="fr-FR" sz="2800" b="1" dirty="0" err="1">
                <a:solidFill>
                  <a:srgbClr val="000000"/>
                </a:solidFill>
                <a:latin typeface="Times New Roman" pitchFamily="18" charset="0"/>
              </a:rPr>
              <a:t>légales</a:t>
            </a:r>
            <a:r>
              <a:rPr lang="en-US" altLang="fr-FR" sz="2800" b="1" dirty="0">
                <a:solidFill>
                  <a:srgbClr val="000000"/>
                </a:solidFill>
                <a:latin typeface="Times New Roman" pitchFamily="18" charset="0"/>
              </a:rPr>
              <a:t> d’un </a:t>
            </a:r>
            <a:r>
              <a:rPr lang="en-US" altLang="fr-FR" sz="2800" b="1" dirty="0" err="1">
                <a:solidFill>
                  <a:srgbClr val="000000"/>
                </a:solidFill>
                <a:latin typeface="Times New Roman" pitchFamily="18" charset="0"/>
              </a:rPr>
              <a:t>membre</a:t>
            </a:r>
            <a:r>
              <a:rPr lang="en-US" altLang="fr-FR" sz="2800" b="1" dirty="0">
                <a:solidFill>
                  <a:srgbClr val="000000"/>
                </a:solidFill>
                <a:latin typeface="Times New Roman" pitchFamily="18" charset="0"/>
              </a:rPr>
              <a:t> du </a:t>
            </a:r>
          </a:p>
          <a:p>
            <a:pPr marL="114300" algn="ctr">
              <a:spcBef>
                <a:spcPts val="800"/>
              </a:spcBef>
              <a:buClr>
                <a:srgbClr val="000000"/>
              </a:buClr>
              <a:buSzPct val="100000"/>
              <a:buFont typeface="Times New Roman" pitchFamily="18"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altLang="fr-FR" sz="2800" b="1" dirty="0">
                <a:solidFill>
                  <a:srgbClr val="000000"/>
                </a:solidFill>
                <a:latin typeface="Times New Roman" pitchFamily="18" charset="0"/>
              </a:rPr>
              <a:t>conseil d’administration</a:t>
            </a:r>
          </a:p>
          <a:p>
            <a:pPr marL="738188" lvl="1" indent="-280988">
              <a:spcBef>
                <a:spcPts val="700"/>
              </a:spcBef>
              <a:buClr>
                <a:srgbClr val="000000"/>
              </a:buClr>
              <a:buSzPct val="100000"/>
              <a:buFont typeface="Times New Roman"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CA" altLang="fr-FR" dirty="0">
                <a:solidFill>
                  <a:srgbClr val="000000"/>
                </a:solidFill>
                <a:latin typeface="Times New Roman" pitchFamily="18" charset="0"/>
              </a:rPr>
              <a:t>Tout membre d’un conseil d’administration est responsable personnellement de la non application des lois.</a:t>
            </a:r>
          </a:p>
          <a:p>
            <a:pPr marL="738188" lvl="1" indent="-280988">
              <a:spcBef>
                <a:spcPts val="700"/>
              </a:spcBef>
              <a:buClr>
                <a:srgbClr val="000000"/>
              </a:buClr>
              <a:buSzPct val="100000"/>
              <a:buFont typeface="Times New Roman"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CA" altLang="fr-FR" dirty="0">
                <a:solidFill>
                  <a:srgbClr val="000000"/>
                </a:solidFill>
                <a:latin typeface="Times New Roman" pitchFamily="18" charset="0"/>
              </a:rPr>
              <a:t>Responsable personnellement des taxes et remises non faites et non payées.</a:t>
            </a:r>
          </a:p>
          <a:p>
            <a:pPr marL="738188" lvl="1" indent="-280988">
              <a:spcBef>
                <a:spcPts val="700"/>
              </a:spcBef>
              <a:buClr>
                <a:srgbClr val="000000"/>
              </a:buClr>
              <a:buSzPct val="100000"/>
              <a:buFont typeface="Times New Roman"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CA" altLang="fr-FR" dirty="0">
                <a:solidFill>
                  <a:srgbClr val="000000"/>
                </a:solidFill>
                <a:latin typeface="Times New Roman" pitchFamily="18" charset="0"/>
              </a:rPr>
              <a:t>Ex, permis de boisson, bingo, loteries, tps et </a:t>
            </a:r>
            <a:r>
              <a:rPr lang="fr-CA" altLang="fr-FR" dirty="0" err="1">
                <a:solidFill>
                  <a:srgbClr val="000000"/>
                </a:solidFill>
                <a:latin typeface="Times New Roman" pitchFamily="18" charset="0"/>
              </a:rPr>
              <a:t>tvq</a:t>
            </a:r>
            <a:r>
              <a:rPr lang="fr-CA" altLang="fr-FR" dirty="0">
                <a:solidFill>
                  <a:srgbClr val="000000"/>
                </a:solidFill>
                <a:latin typeface="Times New Roman" pitchFamily="18" charset="0"/>
              </a:rPr>
              <a:t>. </a:t>
            </a:r>
          </a:p>
          <a:p>
            <a:pPr marL="738188" lvl="1" indent="-280988">
              <a:spcBef>
                <a:spcPts val="700"/>
              </a:spcBef>
              <a:buClr>
                <a:srgbClr val="000000"/>
              </a:buClr>
              <a:buSzPct val="100000"/>
              <a:buFont typeface="Times New Roman"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CA" altLang="fr-FR" dirty="0">
                <a:solidFill>
                  <a:srgbClr val="000000"/>
                </a:solidFill>
                <a:latin typeface="Times New Roman" pitchFamily="18" charset="0"/>
              </a:rPr>
              <a:t>De poursuites civiles en cas de non couverture d’assurance responsabilité civile, matériel et cautionnement.</a:t>
            </a:r>
          </a:p>
          <a:p>
            <a:pPr marL="738188" lvl="1" indent="-280988">
              <a:spcBef>
                <a:spcPts val="700"/>
              </a:spcBef>
              <a:buClr>
                <a:srgbClr val="000000"/>
              </a:buClr>
              <a:buSzPct val="100000"/>
              <a:buFont typeface="Times New Roman"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CA" altLang="fr-FR" dirty="0">
                <a:solidFill>
                  <a:srgbClr val="000000"/>
                </a:solidFill>
                <a:latin typeface="Times New Roman" pitchFamily="18" charset="0"/>
              </a:rPr>
              <a:t>L’assurance de l’international ne couvre pas tout.</a:t>
            </a:r>
          </a:p>
          <a:p>
            <a:pPr marL="738188" lvl="1" indent="-280988">
              <a:spcBef>
                <a:spcPts val="700"/>
              </a:spcBef>
              <a:buClr>
                <a:srgbClr val="000000"/>
              </a:buClr>
              <a:buSzPct val="100000"/>
              <a:buFont typeface="Times New Roman"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fr-CA" altLang="fr-FR" dirty="0">
              <a:solidFill>
                <a:srgbClr val="000000"/>
              </a:solidFill>
              <a:latin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Capture d’écran, le 2019-11-22 à 09.17.31.png" descr="Capture d’écran, le 2019-11-22 à 09.17.31.png"/>
          <p:cNvPicPr>
            <a:picLocks noChangeAspect="1" noChangeArrowheads="1"/>
          </p:cNvPicPr>
          <p:nvPr/>
        </p:nvPicPr>
        <p:blipFill>
          <a:blip r:embed="rId2"/>
          <a:srcRect/>
          <a:stretch>
            <a:fillRect/>
          </a:stretch>
        </p:blipFill>
        <p:spPr bwMode="auto">
          <a:xfrm>
            <a:off x="4743450" y="2576513"/>
            <a:ext cx="3429000" cy="3752850"/>
          </a:xfrm>
          <a:prstGeom prst="rect">
            <a:avLst/>
          </a:prstGeom>
          <a:noFill/>
          <a:ln w="12700">
            <a:noFill/>
            <a:miter lim="400000"/>
            <a:headEnd/>
            <a:tailEnd/>
          </a:ln>
        </p:spPr>
      </p:pic>
      <p:pic>
        <p:nvPicPr>
          <p:cNvPr id="12291" name="Capture d’écran, le 2019-11-22 à 09.18.13.png" descr="Capture d’écran, le 2019-11-22 à 09.18.13.png"/>
          <p:cNvPicPr>
            <a:picLocks noChangeAspect="1" noChangeArrowheads="1"/>
          </p:cNvPicPr>
          <p:nvPr/>
        </p:nvPicPr>
        <p:blipFill>
          <a:blip r:embed="rId3"/>
          <a:srcRect/>
          <a:stretch>
            <a:fillRect/>
          </a:stretch>
        </p:blipFill>
        <p:spPr bwMode="auto">
          <a:xfrm>
            <a:off x="250825" y="604838"/>
            <a:ext cx="8788400" cy="1671637"/>
          </a:xfrm>
          <a:prstGeom prst="rect">
            <a:avLst/>
          </a:prstGeom>
          <a:noFill/>
          <a:ln w="12700">
            <a:noFill/>
            <a:miter lim="400000"/>
            <a:headEnd/>
            <a:tailEnd/>
          </a:ln>
        </p:spPr>
      </p:pic>
      <p:sp>
        <p:nvSpPr>
          <p:cNvPr id="2" name="ZoneTexte 1"/>
          <p:cNvSpPr txBox="1"/>
          <p:nvPr/>
        </p:nvSpPr>
        <p:spPr>
          <a:xfrm>
            <a:off x="1475656" y="116632"/>
            <a:ext cx="6336704" cy="830997"/>
          </a:xfrm>
          <a:prstGeom prst="rect">
            <a:avLst/>
          </a:prstGeom>
          <a:noFill/>
        </p:spPr>
        <p:txBody>
          <a:bodyPr>
            <a:spAutoFit/>
          </a:bodyPr>
          <a:lstStyle/>
          <a:p>
            <a:pPr algn="ctr">
              <a:defRPr/>
            </a:pPr>
            <a:r>
              <a:rPr lang="fr-CA" dirty="0">
                <a:highlight>
                  <a:srgbClr val="000000"/>
                </a:highlight>
                <a:latin typeface="Arial" panose="020B0604020202020204" pitchFamily="34" charset="0"/>
              </a:rPr>
              <a:t>Responsabilités du trésorier</a:t>
            </a:r>
          </a:p>
          <a:p>
            <a:pPr>
              <a:defRPr/>
            </a:pPr>
            <a:endParaRPr lang="fr-CA" dirty="0">
              <a:highlight>
                <a:srgbClr val="000000"/>
              </a:highlight>
              <a:latin typeface="Arial" panose="020B0604020202020204" pitchFamily="34" charset="0"/>
            </a:endParaRPr>
          </a:p>
        </p:txBody>
      </p:sp>
      <p:pic>
        <p:nvPicPr>
          <p:cNvPr id="12293" name="Image 3"/>
          <p:cNvPicPr>
            <a:picLocks noChangeAspect="1" noChangeArrowheads="1"/>
          </p:cNvPicPr>
          <p:nvPr/>
        </p:nvPicPr>
        <p:blipFill>
          <a:blip r:embed="rId4"/>
          <a:srcRect/>
          <a:stretch>
            <a:fillRect/>
          </a:stretch>
        </p:blipFill>
        <p:spPr bwMode="auto">
          <a:xfrm>
            <a:off x="230188" y="2576513"/>
            <a:ext cx="4481512" cy="2520950"/>
          </a:xfrm>
          <a:prstGeom prst="rect">
            <a:avLst/>
          </a:prstGeom>
          <a:noFill/>
          <a:ln w="9525">
            <a:noFill/>
            <a:miter lim="800000"/>
            <a:headEnd/>
            <a:tailEnd/>
          </a:ln>
        </p:spPr>
      </p:pic>
      <p:pic>
        <p:nvPicPr>
          <p:cNvPr id="12294" name="Graphique 5" descr="Orientation"/>
          <p:cNvPicPr>
            <a:picLocks noChangeAspect="1"/>
          </p:cNvPicPr>
          <p:nvPr/>
        </p:nvPicPr>
        <p:blipFill>
          <a:blip r:embed="rId5"/>
          <a:srcRect/>
          <a:stretch>
            <a:fillRect/>
          </a:stretch>
        </p:blipFill>
        <p:spPr bwMode="auto">
          <a:xfrm>
            <a:off x="1555750" y="5013325"/>
            <a:ext cx="914400" cy="914400"/>
          </a:xfrm>
          <a:prstGeom prst="rect">
            <a:avLst/>
          </a:prstGeom>
          <a:noFill/>
          <a:ln w="9525">
            <a:noFill/>
            <a:miter lim="800000"/>
            <a:headEnd/>
            <a:tailEnd/>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800894" y="398463"/>
            <a:ext cx="7342188" cy="587375"/>
          </a:xfrm>
          <a:prstGeom prst="rect">
            <a:avLst/>
          </a:prstGeom>
          <a:noFill/>
          <a:ln w="9525">
            <a:noFill/>
            <a:round/>
            <a:headEnd/>
            <a:tailEnd/>
          </a:ln>
        </p:spPr>
        <p:txBody>
          <a:bodyPr anchor="ct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fr-FR" sz="4400" dirty="0" err="1">
                <a:solidFill>
                  <a:srgbClr val="000000"/>
                </a:solidFill>
                <a:latin typeface="Times New Roman" pitchFamily="18" charset="0"/>
              </a:rPr>
              <a:t>Présences</a:t>
            </a:r>
            <a:r>
              <a:rPr lang="en-US" altLang="fr-FR" sz="4400" dirty="0">
                <a:solidFill>
                  <a:srgbClr val="000000"/>
                </a:solidFill>
                <a:latin typeface="Times New Roman" pitchFamily="18" charset="0"/>
              </a:rPr>
              <a:t> aux </a:t>
            </a:r>
            <a:r>
              <a:rPr lang="en-US" altLang="fr-FR" sz="4400" dirty="0" err="1">
                <a:solidFill>
                  <a:srgbClr val="000000"/>
                </a:solidFill>
                <a:latin typeface="Times New Roman" pitchFamily="18" charset="0"/>
              </a:rPr>
              <a:t>réunions</a:t>
            </a:r>
            <a:endParaRPr lang="en-US" altLang="fr-FR" sz="4400" dirty="0">
              <a:solidFill>
                <a:srgbClr val="000000"/>
              </a:solidFill>
              <a:latin typeface="Times New Roman" pitchFamily="18" charset="0"/>
            </a:endParaRPr>
          </a:p>
        </p:txBody>
      </p:sp>
      <p:sp>
        <p:nvSpPr>
          <p:cNvPr id="13315" name="Text Box 2"/>
          <p:cNvSpPr txBox="1">
            <a:spLocks noChangeArrowheads="1"/>
          </p:cNvSpPr>
          <p:nvPr/>
        </p:nvSpPr>
        <p:spPr bwMode="auto">
          <a:xfrm>
            <a:off x="268288" y="1091407"/>
            <a:ext cx="8407400" cy="1223962"/>
          </a:xfrm>
          <a:prstGeom prst="rect">
            <a:avLst/>
          </a:prstGeom>
          <a:noFill/>
          <a:ln w="9525">
            <a:noFill/>
            <a:round/>
            <a:headEnd/>
            <a:tailEnd/>
          </a:ln>
        </p:spPr>
        <p:txBody>
          <a:bodyPr/>
          <a:lstStyle/>
          <a:p>
            <a:pPr marL="342900" indent="-338138">
              <a:spcBef>
                <a:spcPts val="800"/>
              </a:spcBef>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altLang="fr-FR" sz="3200" dirty="0">
                <a:solidFill>
                  <a:srgbClr val="000000"/>
                </a:solidFill>
                <a:latin typeface="Times New Roman" pitchFamily="18" charset="0"/>
              </a:rPr>
              <a:t>Le </a:t>
            </a:r>
            <a:r>
              <a:rPr lang="en-US" altLang="fr-FR" sz="3200" b="1" i="1" dirty="0" err="1">
                <a:solidFill>
                  <a:srgbClr val="FF0000"/>
                </a:solidFill>
                <a:latin typeface="Times New Roman" pitchFamily="18" charset="0"/>
              </a:rPr>
              <a:t>trésorier</a:t>
            </a:r>
            <a:r>
              <a:rPr lang="en-US" altLang="fr-FR" sz="3200" dirty="0">
                <a:solidFill>
                  <a:srgbClr val="E28700"/>
                </a:solidFill>
                <a:latin typeface="Times New Roman" pitchFamily="18" charset="0"/>
              </a:rPr>
              <a:t> </a:t>
            </a:r>
            <a:r>
              <a:rPr lang="en-US" altLang="fr-FR" sz="3200" dirty="0">
                <a:solidFill>
                  <a:srgbClr val="000000"/>
                </a:solidFill>
                <a:latin typeface="Times New Roman" pitchFamily="18" charset="0"/>
              </a:rPr>
              <a:t>doit assister aux </a:t>
            </a:r>
            <a:r>
              <a:rPr lang="en-US" altLang="fr-FR" sz="3200" dirty="0" err="1">
                <a:solidFill>
                  <a:srgbClr val="000000"/>
                </a:solidFill>
                <a:latin typeface="Times New Roman" pitchFamily="18" charset="0"/>
              </a:rPr>
              <a:t>réunions</a:t>
            </a:r>
            <a:r>
              <a:rPr lang="en-US" altLang="fr-FR" sz="3200" dirty="0">
                <a:solidFill>
                  <a:srgbClr val="000000"/>
                </a:solidFill>
                <a:latin typeface="Times New Roman" pitchFamily="18" charset="0"/>
              </a:rPr>
              <a:t> </a:t>
            </a:r>
            <a:r>
              <a:rPr lang="en-US" altLang="fr-FR" sz="3200" dirty="0" err="1">
                <a:solidFill>
                  <a:srgbClr val="000000"/>
                </a:solidFill>
                <a:latin typeface="Times New Roman" pitchFamily="18" charset="0"/>
              </a:rPr>
              <a:t>statutaires</a:t>
            </a:r>
            <a:r>
              <a:rPr lang="en-US" altLang="fr-FR" sz="3200" dirty="0">
                <a:solidFill>
                  <a:srgbClr val="000000"/>
                </a:solidFill>
                <a:latin typeface="Times New Roman" pitchFamily="18" charset="0"/>
              </a:rPr>
              <a:t> du conseil d'administration et du club.</a:t>
            </a:r>
          </a:p>
        </p:txBody>
      </p:sp>
      <p:pic>
        <p:nvPicPr>
          <p:cNvPr id="13316" name="Picture 3"/>
          <p:cNvPicPr>
            <a:picLocks noChangeAspect="1" noChangeArrowheads="1"/>
          </p:cNvPicPr>
          <p:nvPr/>
        </p:nvPicPr>
        <p:blipFill>
          <a:blip r:embed="rId3"/>
          <a:srcRect/>
          <a:stretch>
            <a:fillRect/>
          </a:stretch>
        </p:blipFill>
        <p:spPr bwMode="auto">
          <a:xfrm>
            <a:off x="2978150" y="5210175"/>
            <a:ext cx="2759075" cy="1668463"/>
          </a:xfrm>
          <a:prstGeom prst="rect">
            <a:avLst/>
          </a:prstGeom>
          <a:noFill/>
          <a:ln w="9525">
            <a:noFill/>
            <a:round/>
            <a:headEnd/>
            <a:tailEnd/>
          </a:ln>
        </p:spPr>
      </p:pic>
      <p:sp>
        <p:nvSpPr>
          <p:cNvPr id="3" name="ZoneTexte 2"/>
          <p:cNvSpPr txBox="1"/>
          <p:nvPr/>
        </p:nvSpPr>
        <p:spPr>
          <a:xfrm>
            <a:off x="268288" y="2218531"/>
            <a:ext cx="8647113" cy="3324225"/>
          </a:xfrm>
          <a:prstGeom prst="rect">
            <a:avLst/>
          </a:prstGeom>
          <a:noFill/>
        </p:spPr>
        <p:txBody>
          <a:bodyPr>
            <a:spAutoFit/>
          </a:bodyPr>
          <a:lstStyle/>
          <a:p>
            <a:pPr>
              <a:defRPr/>
            </a:pPr>
            <a:r>
              <a:rPr lang="fr-CA" sz="2000" dirty="0">
                <a:solidFill>
                  <a:schemeClr val="tx1"/>
                </a:solidFill>
                <a:latin typeface="Arial" panose="020B0604020202020204" pitchFamily="34" charset="0"/>
              </a:rPr>
              <a:t>Selon les besoins:</a:t>
            </a:r>
          </a:p>
          <a:p>
            <a:pPr marL="342900" indent="-342900">
              <a:buFont typeface="Arial" panose="020B0604020202020204" pitchFamily="34" charset="0"/>
              <a:buChar char="•"/>
              <a:defRPr/>
            </a:pPr>
            <a:r>
              <a:rPr lang="fr-CA" sz="2000" dirty="0">
                <a:solidFill>
                  <a:schemeClr val="tx1"/>
                </a:solidFill>
                <a:latin typeface="Arial" panose="020B0604020202020204" pitchFamily="34" charset="0"/>
              </a:rPr>
              <a:t>réunions extraordinaires du conseil d'administration </a:t>
            </a:r>
          </a:p>
          <a:p>
            <a:pPr>
              <a:defRPr/>
            </a:pPr>
            <a:r>
              <a:rPr lang="fr-CA" sz="2000" dirty="0">
                <a:solidFill>
                  <a:schemeClr val="tx1"/>
                </a:solidFill>
                <a:latin typeface="Arial" panose="020B0604020202020204" pitchFamily="34" charset="0"/>
              </a:rPr>
              <a:t>     (sur convocation d’au moins 3 membres du conseil d'administration)</a:t>
            </a:r>
          </a:p>
          <a:p>
            <a:pPr>
              <a:defRPr/>
            </a:pPr>
            <a:endParaRPr lang="fr-CA" sz="1000" dirty="0">
              <a:solidFill>
                <a:schemeClr val="tx1"/>
              </a:solidFill>
              <a:latin typeface="Arial" panose="020B0604020202020204" pitchFamily="34" charset="0"/>
            </a:endParaRPr>
          </a:p>
          <a:p>
            <a:pPr marL="342900" indent="-342900">
              <a:buFont typeface="Arial" panose="020B0604020202020204" pitchFamily="34" charset="0"/>
              <a:buChar char="•"/>
              <a:defRPr/>
            </a:pPr>
            <a:r>
              <a:rPr lang="fr-CA" sz="2000" dirty="0">
                <a:solidFill>
                  <a:schemeClr val="tx1"/>
                </a:solidFill>
                <a:latin typeface="Arial" panose="020B0604020202020204" pitchFamily="34" charset="0"/>
              </a:rPr>
              <a:t> réunions extraordinaires du club </a:t>
            </a:r>
          </a:p>
          <a:p>
            <a:pPr>
              <a:defRPr/>
            </a:pPr>
            <a:r>
              <a:rPr lang="fr-CA" sz="2000" dirty="0">
                <a:solidFill>
                  <a:schemeClr val="tx1"/>
                </a:solidFill>
                <a:latin typeface="Arial" panose="020B0604020202020204" pitchFamily="34" charset="0"/>
              </a:rPr>
              <a:t>     (sur convocation au moins 10 jours à l’avance)</a:t>
            </a:r>
          </a:p>
          <a:p>
            <a:pPr>
              <a:defRPr/>
            </a:pPr>
            <a:endParaRPr lang="fr-CA" sz="2000" dirty="0">
              <a:solidFill>
                <a:schemeClr val="tx1"/>
              </a:solidFill>
              <a:latin typeface="Arial" panose="020B0604020202020204" pitchFamily="34" charset="0"/>
            </a:endParaRPr>
          </a:p>
          <a:p>
            <a:pPr>
              <a:defRPr/>
            </a:pPr>
            <a:r>
              <a:rPr lang="fr-CA" sz="2000" dirty="0">
                <a:solidFill>
                  <a:schemeClr val="tx1"/>
                </a:solidFill>
                <a:latin typeface="Arial" panose="020B0604020202020204" pitchFamily="34" charset="0"/>
              </a:rPr>
              <a:t>Tous les ans</a:t>
            </a:r>
          </a:p>
          <a:p>
            <a:pPr marL="342900" indent="-342900">
              <a:buFont typeface="Arial" panose="020B0604020202020204" pitchFamily="34" charset="0"/>
              <a:buChar char="•"/>
              <a:defRPr/>
            </a:pPr>
            <a:r>
              <a:rPr lang="fr-CA" sz="2000" dirty="0">
                <a:solidFill>
                  <a:schemeClr val="tx1"/>
                </a:solidFill>
                <a:latin typeface="Arial" panose="020B0604020202020204" pitchFamily="34" charset="0"/>
              </a:rPr>
              <a:t>Formation des officiels du Club</a:t>
            </a:r>
          </a:p>
          <a:p>
            <a:pPr marL="342900" indent="-342900">
              <a:buFont typeface="Arial" panose="020B0604020202020204" pitchFamily="34" charset="0"/>
              <a:buChar char="•"/>
              <a:defRPr/>
            </a:pPr>
            <a:r>
              <a:rPr lang="fr-CA" sz="2000" dirty="0">
                <a:solidFill>
                  <a:schemeClr val="tx1"/>
                </a:solidFill>
                <a:latin typeface="Arial" panose="020B0604020202020204" pitchFamily="34" charset="0"/>
              </a:rPr>
              <a:t>Congrès de District</a:t>
            </a:r>
          </a:p>
          <a:p>
            <a:pPr marL="342900" indent="-342900">
              <a:buFont typeface="Arial" panose="020B0604020202020204" pitchFamily="34" charset="0"/>
              <a:buChar char="•"/>
              <a:defRPr/>
            </a:pPr>
            <a:endParaRPr lang="fr-CA" sz="2000" dirty="0">
              <a:latin typeface="Arial" panose="020B0604020202020204" pitchFamily="34" charset="0"/>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1619250" y="188913"/>
            <a:ext cx="5305425" cy="1000125"/>
          </a:xfrm>
          <a:prstGeom prst="rect">
            <a:avLst/>
          </a:prstGeom>
          <a:noFill/>
          <a:ln w="9525">
            <a:noFill/>
            <a:round/>
            <a:headEnd/>
            <a:tailEnd/>
          </a:ln>
        </p:spPr>
        <p:txBody>
          <a:bodyPr anchor="ct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fr-FR" sz="3200" dirty="0" err="1">
                <a:solidFill>
                  <a:srgbClr val="000000"/>
                </a:solidFill>
                <a:latin typeface="Times New Roman" pitchFamily="18" charset="0"/>
              </a:rPr>
              <a:t>Rôle</a:t>
            </a:r>
            <a:r>
              <a:rPr lang="en-US" altLang="fr-FR" sz="3200" dirty="0">
                <a:solidFill>
                  <a:srgbClr val="000000"/>
                </a:solidFill>
                <a:latin typeface="Times New Roman" pitchFamily="18" charset="0"/>
              </a:rPr>
              <a:t> du </a:t>
            </a:r>
            <a:r>
              <a:rPr lang="en-US" altLang="fr-FR" sz="3200" dirty="0" err="1">
                <a:solidFill>
                  <a:srgbClr val="000000"/>
                </a:solidFill>
                <a:latin typeface="Times New Roman" pitchFamily="18" charset="0"/>
              </a:rPr>
              <a:t>Trésorier</a:t>
            </a:r>
            <a:br>
              <a:rPr lang="en-US" altLang="fr-FR" sz="4400" dirty="0">
                <a:solidFill>
                  <a:srgbClr val="000000"/>
                </a:solidFill>
                <a:latin typeface="Times New Roman" pitchFamily="18" charset="0"/>
              </a:rPr>
            </a:br>
            <a:r>
              <a:rPr lang="en-US" altLang="fr-FR" dirty="0">
                <a:solidFill>
                  <a:srgbClr val="000000"/>
                </a:solidFill>
                <a:latin typeface="Times New Roman" pitchFamily="18" charset="0"/>
              </a:rPr>
              <a:t>(Réunions)</a:t>
            </a:r>
          </a:p>
        </p:txBody>
      </p:sp>
      <p:sp>
        <p:nvSpPr>
          <p:cNvPr id="7170" name="Text Box 2"/>
          <p:cNvSpPr txBox="1">
            <a:spLocks noChangeArrowheads="1"/>
          </p:cNvSpPr>
          <p:nvPr/>
        </p:nvSpPr>
        <p:spPr bwMode="auto">
          <a:xfrm>
            <a:off x="128588" y="1404938"/>
            <a:ext cx="8653462" cy="5337175"/>
          </a:xfrm>
          <a:prstGeom prst="rect">
            <a:avLst/>
          </a:prstGeom>
          <a:noFill/>
          <a:ln>
            <a:noFill/>
          </a:ln>
          <a:effectLst/>
        </p:spPr>
        <p:txBody>
          <a:bodyPr/>
          <a:lstStyle>
            <a:lvl1pPr marL="338138" indent="-338138">
              <a:spcBef>
                <a:spcPts val="8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200">
                <a:solidFill>
                  <a:srgbClr val="000000"/>
                </a:solidFill>
                <a:latin typeface="Times New Roman" panose="02020603050405020304" pitchFamily="18" charset="0"/>
                <a:ea typeface="MS PGothic" panose="020B0600070205080204" pitchFamily="34" charset="-128"/>
              </a:defRPr>
            </a:lvl1pPr>
            <a:lvl2pPr marL="738188" indent="-280988">
              <a:spcBef>
                <a:spcPts val="7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800">
                <a:solidFill>
                  <a:srgbClr val="000000"/>
                </a:solidFill>
                <a:latin typeface="Times New Roman" panose="02020603050405020304" pitchFamily="18"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000000"/>
                </a:solidFill>
                <a:latin typeface="Times New Roman" panose="02020603050405020304" pitchFamily="18"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Times New Roman" panose="02020603050405020304" pitchFamily="18"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Times New Roman" panose="02020603050405020304" pitchFamily="18" charset="0"/>
                <a:ea typeface="MS PGothic" panose="020B0600070205080204" pitchFamily="34" charset="-128"/>
              </a:defRPr>
            </a:lvl9pPr>
          </a:lstStyle>
          <a:p>
            <a:pPr>
              <a:buFont typeface="Times New Roman" panose="02020603050405020304" pitchFamily="18" charset="0"/>
              <a:buChar char="•"/>
              <a:defRPr/>
            </a:pPr>
            <a:r>
              <a:rPr lang="en-US" altLang="fr-FR" sz="2800" dirty="0"/>
              <a:t>Réunions du conseil d'administration :</a:t>
            </a:r>
          </a:p>
          <a:p>
            <a:pPr lvl="1">
              <a:buFont typeface="Times New Roman" panose="02020603050405020304" pitchFamily="18" charset="0"/>
              <a:buChar char="–"/>
              <a:defRPr/>
            </a:pPr>
            <a:r>
              <a:rPr lang="en-US" altLang="fr-FR" sz="2400" dirty="0"/>
              <a:t>S'assurer que tous les versements seront approuvés par le conseil d'administration et mentionnés dans ses procès-verbaux</a:t>
            </a:r>
          </a:p>
          <a:p>
            <a:pPr lvl="1">
              <a:buFont typeface="Times New Roman" panose="02020603050405020304" pitchFamily="18" charset="0"/>
              <a:buChar char="–"/>
              <a:defRPr/>
            </a:pPr>
            <a:r>
              <a:rPr lang="en-US" altLang="fr-FR" sz="2400" dirty="0"/>
              <a:t>Signaler les soldes bancaires vérifiés aux réunions </a:t>
            </a:r>
          </a:p>
          <a:p>
            <a:pPr marL="457200" lvl="1" indent="0">
              <a:defRPr/>
            </a:pPr>
            <a:r>
              <a:rPr lang="en-US" altLang="fr-FR" sz="2400" dirty="0"/>
              <a:t>	avec les brefs relevés des revenus et dépenses</a:t>
            </a:r>
          </a:p>
          <a:p>
            <a:pPr>
              <a:buFont typeface="Times New Roman" panose="02020603050405020304" pitchFamily="18" charset="0"/>
              <a:buChar char="•"/>
              <a:defRPr/>
            </a:pPr>
            <a:r>
              <a:rPr lang="en-US" altLang="fr-FR" sz="2800" dirty="0"/>
              <a:t>Réunions de Club :</a:t>
            </a:r>
          </a:p>
          <a:p>
            <a:pPr lvl="1">
              <a:buFont typeface="Times New Roman" panose="02020603050405020304" pitchFamily="18" charset="0"/>
              <a:buChar char="–"/>
              <a:defRPr/>
            </a:pPr>
            <a:r>
              <a:rPr lang="en-US" altLang="fr-FR" sz="2400" dirty="0"/>
              <a:t>Tenir les membres au courant</a:t>
            </a:r>
          </a:p>
          <a:p>
            <a:pPr lvl="1">
              <a:buFont typeface="Times New Roman" panose="02020603050405020304" pitchFamily="18" charset="0"/>
              <a:buChar char="–"/>
              <a:defRPr/>
            </a:pPr>
            <a:r>
              <a:rPr lang="en-US" altLang="fr-FR" sz="2400" dirty="0"/>
              <a:t>-</a:t>
            </a:r>
            <a:r>
              <a:rPr lang="en-US" altLang="fr-FR" sz="2400" dirty="0" err="1"/>
              <a:t>Être</a:t>
            </a:r>
            <a:r>
              <a:rPr lang="en-US" altLang="fr-FR" sz="2400" dirty="0"/>
              <a:t> prêt à </a:t>
            </a:r>
            <a:r>
              <a:rPr lang="en-US" altLang="fr-FR" sz="2400" dirty="0" err="1"/>
              <a:t>présenter</a:t>
            </a:r>
            <a:r>
              <a:rPr lang="en-US" altLang="fr-FR" sz="2400" dirty="0"/>
              <a:t> des </a:t>
            </a:r>
            <a:r>
              <a:rPr lang="en-US" altLang="fr-FR" sz="2400" dirty="0" err="1"/>
              <a:t>informations</a:t>
            </a:r>
            <a:r>
              <a:rPr lang="en-US" altLang="fr-FR" sz="2400" dirty="0"/>
              <a:t> </a:t>
            </a:r>
          </a:p>
          <a:p>
            <a:pPr lvl="1">
              <a:spcBef>
                <a:spcPct val="0"/>
              </a:spcBef>
              <a:buClrTx/>
              <a:buFontTx/>
              <a:buNone/>
              <a:defRPr/>
            </a:pPr>
            <a:r>
              <a:rPr lang="en-US" altLang="fr-FR" sz="2400" dirty="0"/>
              <a:t>		</a:t>
            </a:r>
            <a:r>
              <a:rPr lang="en-US" altLang="fr-FR" sz="2400" dirty="0" err="1"/>
              <a:t>financières</a:t>
            </a:r>
            <a:r>
              <a:rPr lang="en-US" altLang="fr-FR" sz="2400" dirty="0"/>
              <a:t> aux </a:t>
            </a:r>
            <a:r>
              <a:rPr lang="en-US" altLang="fr-FR" sz="2400" dirty="0" err="1"/>
              <a:t>réunions</a:t>
            </a:r>
            <a:r>
              <a:rPr lang="en-US" altLang="fr-FR" sz="2400" dirty="0"/>
              <a:t> de club</a:t>
            </a:r>
          </a:p>
          <a:p>
            <a:pPr marL="914400" lvl="2" indent="0">
              <a:defRPr/>
            </a:pPr>
            <a:r>
              <a:rPr lang="en-US" altLang="fr-FR" dirty="0"/>
              <a:t>-Les rapports </a:t>
            </a:r>
            <a:r>
              <a:rPr lang="en-US" altLang="fr-FR" dirty="0" err="1"/>
              <a:t>oraux</a:t>
            </a:r>
            <a:r>
              <a:rPr lang="en-US" altLang="fr-FR" dirty="0"/>
              <a:t> </a:t>
            </a:r>
            <a:r>
              <a:rPr lang="en-US" altLang="fr-FR" dirty="0" err="1"/>
              <a:t>doivent</a:t>
            </a:r>
            <a:r>
              <a:rPr lang="en-US" altLang="fr-FR" dirty="0"/>
              <a:t> </a:t>
            </a:r>
            <a:r>
              <a:rPr lang="en-US" altLang="fr-FR" dirty="0" err="1"/>
              <a:t>être</a:t>
            </a:r>
            <a:r>
              <a:rPr lang="en-US" altLang="fr-FR" dirty="0"/>
              <a:t> </a:t>
            </a:r>
            <a:r>
              <a:rPr lang="en-US" altLang="fr-FR" dirty="0" err="1"/>
              <a:t>concis</a:t>
            </a:r>
            <a:r>
              <a:rPr lang="en-US" altLang="fr-FR" dirty="0"/>
              <a:t>, </a:t>
            </a:r>
            <a:r>
              <a:rPr lang="en-US" altLang="fr-FR" dirty="0" err="1"/>
              <a:t>factuels</a:t>
            </a:r>
            <a:r>
              <a:rPr lang="en-US" altLang="fr-FR" dirty="0"/>
              <a:t> et </a:t>
            </a:r>
            <a:r>
              <a:rPr lang="en-US" altLang="fr-FR" dirty="0" err="1"/>
              <a:t>pertinents</a:t>
            </a:r>
            <a:endParaRPr lang="en-US" altLang="fr-FR" dirty="0"/>
          </a:p>
          <a:p>
            <a:pPr lvl="1">
              <a:buFont typeface="Times New Roman" panose="02020603050405020304" pitchFamily="18" charset="0"/>
              <a:buChar char="–"/>
              <a:defRPr/>
            </a:pPr>
            <a:r>
              <a:rPr lang="en-US" altLang="fr-FR" sz="2400" dirty="0" err="1"/>
              <a:t>Être</a:t>
            </a:r>
            <a:r>
              <a:rPr lang="en-US" altLang="fr-FR" sz="2400" dirty="0"/>
              <a:t> prêt à </a:t>
            </a:r>
            <a:r>
              <a:rPr lang="en-US" altLang="fr-FR" sz="2400" dirty="0" err="1"/>
              <a:t>collecter</a:t>
            </a:r>
            <a:r>
              <a:rPr lang="en-US" altLang="fr-FR" sz="2400" dirty="0"/>
              <a:t> </a:t>
            </a:r>
            <a:r>
              <a:rPr lang="en-US" altLang="fr-FR" sz="2400" dirty="0" err="1"/>
              <a:t>l'argent</a:t>
            </a:r>
            <a:r>
              <a:rPr lang="en-US" altLang="fr-FR" sz="2400" dirty="0"/>
              <a:t> et à donner les </a:t>
            </a:r>
            <a:r>
              <a:rPr lang="en-US" altLang="fr-FR" sz="2400" dirty="0" err="1"/>
              <a:t>reçus</a:t>
            </a:r>
            <a:endParaRPr lang="en-US" altLang="fr-FR" sz="2400" dirty="0"/>
          </a:p>
          <a:p>
            <a:pPr marL="457200" lvl="1" indent="0">
              <a:defRPr/>
            </a:pPr>
            <a:endParaRPr lang="en-US" altLang="fr-FR" sz="2000" dirty="0"/>
          </a:p>
          <a:p>
            <a:pPr lvl="1">
              <a:buFont typeface="Times New Roman" panose="02020603050405020304" pitchFamily="18" charset="0"/>
              <a:buChar char="–"/>
              <a:defRPr/>
            </a:pPr>
            <a:endParaRPr lang="en-US" altLang="fr-FR" sz="2000" dirty="0"/>
          </a:p>
        </p:txBody>
      </p:sp>
      <p:pic>
        <p:nvPicPr>
          <p:cNvPr id="14340" name="Image 1"/>
          <p:cNvPicPr>
            <a:picLocks noChangeAspect="1" noChangeArrowheads="1"/>
          </p:cNvPicPr>
          <p:nvPr/>
        </p:nvPicPr>
        <p:blipFill>
          <a:blip r:embed="rId3"/>
          <a:srcRect/>
          <a:stretch>
            <a:fillRect/>
          </a:stretch>
        </p:blipFill>
        <p:spPr bwMode="auto">
          <a:xfrm>
            <a:off x="6924675" y="115888"/>
            <a:ext cx="2090738" cy="1657350"/>
          </a:xfrm>
          <a:prstGeom prst="rect">
            <a:avLst/>
          </a:prstGeom>
          <a:noFill/>
          <a:ln w="9525">
            <a:noFill/>
            <a:miter lim="800000"/>
            <a:headEnd/>
            <a:tailEnd/>
          </a:ln>
        </p:spPr>
      </p:pic>
    </p:spTree>
  </p:cSld>
  <p:clrMapOvr>
    <a:masterClrMapping/>
  </p:clrMapOvr>
  <p:transition spd="med"/>
</p:sld>
</file>

<file path=ppt/theme/theme1.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Times New Roman"/>
        <a:ea typeface="MS PGothic"/>
        <a:cs typeface=""/>
      </a:majorFont>
      <a:minorFont>
        <a:latin typeface="Times New Roman"/>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sz="2400" b="0" i="0" u="none" strike="noStrike" cap="none" normalizeH="0" baseline="0" smtClean="0">
            <a:ln>
              <a:noFill/>
            </a:ln>
            <a:solidFill>
              <a:schemeClr val="bg1"/>
            </a:solidFill>
            <a:effectLst/>
            <a:latin typeface="Arial" panose="020B0604020202020204" pitchFamily="34" charset="0"/>
            <a:ea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sz="2400" b="0" i="0" u="none" strike="noStrike" cap="none" normalizeH="0" baseline="0" smtClean="0">
            <a:ln>
              <a:noFill/>
            </a:ln>
            <a:solidFill>
              <a:schemeClr val="bg1"/>
            </a:solidFill>
            <a:effectLst/>
            <a:latin typeface="Arial" panose="020B0604020202020204" pitchFamily="34" charset="0"/>
            <a:ea typeface="MS PGothic" panose="020B0600070205080204" pitchFamily="34" charset="-128"/>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14557</TotalTime>
  <Words>2019</Words>
  <Application>Microsoft Office PowerPoint</Application>
  <PresentationFormat>Affichage à l'écran (4:3)</PresentationFormat>
  <Paragraphs>221</Paragraphs>
  <Slides>27</Slides>
  <Notes>14</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2</vt:i4>
      </vt:variant>
      <vt:variant>
        <vt:lpstr>Titres des diapositives</vt:lpstr>
      </vt:variant>
      <vt:variant>
        <vt:i4>27</vt:i4>
      </vt:variant>
    </vt:vector>
  </HeadingPairs>
  <TitlesOfParts>
    <vt:vector size="35" baseType="lpstr">
      <vt:lpstr>Arial</vt:lpstr>
      <vt:lpstr>Arial</vt:lpstr>
      <vt:lpstr>tahoma</vt:lpstr>
      <vt:lpstr>Times New Roman</vt:lpstr>
      <vt:lpstr>Wingdings</vt:lpstr>
      <vt:lpstr>Thème Office</vt:lpstr>
      <vt:lpstr>Worksheet</vt:lpstr>
      <vt:lpstr>Feuille de calcul Microsoft Excel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_x000e_</dc:title>
  <dc:creator>Jessica Cella</dc:creator>
  <cp:lastModifiedBy>André Desbiens</cp:lastModifiedBy>
  <cp:revision>446</cp:revision>
  <cp:lastPrinted>2014-03-27T23:43:27Z</cp:lastPrinted>
  <dcterms:created xsi:type="dcterms:W3CDTF">2009-01-05T02:17:04Z</dcterms:created>
  <dcterms:modified xsi:type="dcterms:W3CDTF">2023-05-31T15:55:26Z</dcterms:modified>
</cp:coreProperties>
</file>