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76" r:id="rId4"/>
    <p:sldId id="277" r:id="rId5"/>
    <p:sldId id="313" r:id="rId6"/>
    <p:sldId id="278" r:id="rId7"/>
    <p:sldId id="298" r:id="rId8"/>
    <p:sldId id="293" r:id="rId9"/>
    <p:sldId id="323" r:id="rId10"/>
    <p:sldId id="324" r:id="rId11"/>
    <p:sldId id="321" r:id="rId12"/>
    <p:sldId id="322" r:id="rId13"/>
    <p:sldId id="314" r:id="rId14"/>
    <p:sldId id="280" r:id="rId15"/>
    <p:sldId id="281" r:id="rId16"/>
    <p:sldId id="282" r:id="rId17"/>
    <p:sldId id="315" r:id="rId18"/>
    <p:sldId id="316" r:id="rId19"/>
    <p:sldId id="317" r:id="rId20"/>
    <p:sldId id="318" r:id="rId21"/>
    <p:sldId id="284" r:id="rId22"/>
    <p:sldId id="285" r:id="rId23"/>
  </p:sldIdLst>
  <p:sldSz cx="9144000" cy="6858000" type="screen4x3"/>
  <p:notesSz cx="9144000" cy="6858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38B"/>
    <a:srgbClr val="FFDC6D"/>
    <a:srgbClr val="FFF2C9"/>
    <a:srgbClr val="CEF5FE"/>
    <a:srgbClr val="0AA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4" autoAdjust="0"/>
    <p:restoredTop sz="86462" autoAdjust="0"/>
  </p:normalViewPr>
  <p:slideViewPr>
    <p:cSldViewPr>
      <p:cViewPr varScale="1">
        <p:scale>
          <a:sx n="82" d="100"/>
          <a:sy n="82" d="100"/>
        </p:scale>
        <p:origin x="974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72" y="99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95F40FA6-3AE6-4A57-939F-299C17F54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A" altLang="fr-FR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91253163-6742-489D-90E6-255BD7F12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A" altLang="fr-FR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5C299934-8F9D-4466-8D52-DE0975EA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A" altLang="fr-FR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4D3ED03B-A17F-420B-AFB6-0F397EB3E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A" altLang="fr-FR"/>
          </a:p>
        </p:txBody>
      </p:sp>
      <p:sp>
        <p:nvSpPr>
          <p:cNvPr id="2054" name="Text Box 5">
            <a:extLst>
              <a:ext uri="{FF2B5EF4-FFF2-40B4-BE49-F238E27FC236}">
                <a16:creationId xmlns:a16="http://schemas.microsoft.com/office/drawing/2014/main" id="{776642BE-C544-4D45-9A2B-67D70E596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A" altLang="fr-FR"/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21A59666-DA6C-4AB2-971F-20FFA5AC492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4238" cy="25669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5D6DADF1-CF11-4398-BBEA-27827A4ED02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219200" y="3257550"/>
            <a:ext cx="6700838" cy="3081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id="{DE6CC82C-186E-46F6-8853-94D536FC6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A" altLang="fr-FR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EC72F5D-BEE6-400A-9953-96784B693F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181600" y="6515100"/>
            <a:ext cx="3957638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D31DA2-0D83-4CBF-81D4-B1AE509CCBE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>
            <a:extLst>
              <a:ext uri="{FF2B5EF4-FFF2-40B4-BE49-F238E27FC236}">
                <a16:creationId xmlns:a16="http://schemas.microsoft.com/office/drawing/2014/main" id="{85CA61D8-3E59-467A-ADB5-4EE4EAEF53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0F5EB3-51C4-40EC-8A67-96BB12998BFD}" type="slidenum">
              <a:rPr lang="en-US" altLang="fr-FR" sz="1200" smtClean="0">
                <a:solidFill>
                  <a:srgbClr val="000000"/>
                </a:solidFill>
              </a:rPr>
              <a:pPr/>
              <a:t>1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AA2C1CC5-09A5-4EDF-B21C-0ED603F84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20828EC8-7A98-4F5D-A8DD-D4470BB48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4101" name="Text Box 3">
            <a:extLst>
              <a:ext uri="{FF2B5EF4-FFF2-40B4-BE49-F238E27FC236}">
                <a16:creationId xmlns:a16="http://schemas.microsoft.com/office/drawing/2014/main" id="{E299B3DA-D5BE-4D98-B586-D43C8E33F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DCCEE7A7-1CC8-44F1-9B97-04337C95BA36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1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id="{6C752A5B-3FBA-4D9F-B4F6-F307F5AA83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9ED2D6-28D9-4ABD-8162-13B902F22A65}" type="slidenum">
              <a:rPr lang="en-US" altLang="fr-FR" sz="1200" smtClean="0">
                <a:solidFill>
                  <a:srgbClr val="000000"/>
                </a:solidFill>
              </a:rPr>
              <a:pPr/>
              <a:t>14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C25C8C9A-49B1-4420-B728-18DD1BF73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FEA76AA9-AEC1-4E63-B859-0DF197D0A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37</a:t>
            </a:r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56E23F4C-9D99-41F5-980C-E7CC322A3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73A54613-18F6-4D82-925D-455DFCFD8976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14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id="{C480117A-82D4-4F86-A604-C4A32DA91D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E37524-3362-4339-B971-9B8D74F812E2}" type="slidenum">
              <a:rPr lang="en-US" altLang="fr-FR" sz="1200" smtClean="0">
                <a:solidFill>
                  <a:srgbClr val="000000"/>
                </a:solidFill>
              </a:rPr>
              <a:pPr/>
              <a:t>15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2C74991A-B403-47B3-9F07-89F7E6ED4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35DAC1A6-1C9E-4EB9-88E5-38E68A2AE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44</a:t>
            </a:r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966B03D9-BA58-4D40-BC17-4B6FD1EFB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7FAEF353-275D-4F93-BA7B-5BA3104A9C3B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15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id="{162F6326-C9C9-42FB-968E-684614EC54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B2B5E8-D446-4DCE-85B4-86FD881EF800}" type="slidenum">
              <a:rPr lang="en-US" altLang="fr-FR" sz="1200" smtClean="0">
                <a:solidFill>
                  <a:srgbClr val="000000"/>
                </a:solidFill>
              </a:rPr>
              <a:pPr/>
              <a:t>16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2ED72300-4AD4-453E-B413-4E91DC57B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913B963F-6410-40DD-B9C7-D66B4D1EF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33</a:t>
            </a:r>
          </a:p>
        </p:txBody>
      </p:sp>
      <p:sp>
        <p:nvSpPr>
          <p:cNvPr id="28677" name="Text Box 3">
            <a:extLst>
              <a:ext uri="{FF2B5EF4-FFF2-40B4-BE49-F238E27FC236}">
                <a16:creationId xmlns:a16="http://schemas.microsoft.com/office/drawing/2014/main" id="{009BCF31-BDB9-4749-921A-CC36769C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194BD3CF-D4FD-4E28-B3B3-28DF59448421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16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>
            <a:extLst>
              <a:ext uri="{FF2B5EF4-FFF2-40B4-BE49-F238E27FC236}">
                <a16:creationId xmlns:a16="http://schemas.microsoft.com/office/drawing/2014/main" id="{5BD2C580-6B90-4DE2-81CF-8E06D1CBA1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795775-F1A3-4673-BC40-70F29DBF13D6}" type="slidenum">
              <a:rPr lang="en-US" altLang="fr-FR" sz="1200" smtClean="0">
                <a:solidFill>
                  <a:srgbClr val="000000"/>
                </a:solidFill>
              </a:rPr>
              <a:pPr/>
              <a:t>17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E627BCCE-3658-4810-9735-3E2F203F0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F0D11A76-4C6C-457E-A856-E130386D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15</a:t>
            </a:r>
          </a:p>
        </p:txBody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5D73B89A-9D2B-4223-9A6E-C951291FB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4F5F555A-58A0-4F78-967F-81E30FE3C507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17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D22B65A6-75AC-4926-AAD8-1A986A0CC7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59A6A6-CEEF-454A-B517-2E0CD357FAA3}" type="slidenum">
              <a:rPr lang="en-US" altLang="fr-FR" sz="1200" smtClean="0">
                <a:solidFill>
                  <a:srgbClr val="000000"/>
                </a:solidFill>
              </a:rPr>
              <a:pPr/>
              <a:t>18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651808B2-03FE-4FA4-BD35-77E4645AB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5540CD5F-312D-4822-8C5D-8732153B1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15</a:t>
            </a: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592B9EE3-0130-453E-B33E-91E3CD114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BF7AB8BE-6E95-4507-9729-B51973D86FFE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18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>
            <a:extLst>
              <a:ext uri="{FF2B5EF4-FFF2-40B4-BE49-F238E27FC236}">
                <a16:creationId xmlns:a16="http://schemas.microsoft.com/office/drawing/2014/main" id="{284AAFFF-C423-4237-B115-AD29EEA4A9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CA10AD-3DCD-4685-BC18-28324AED21AC}" type="slidenum">
              <a:rPr lang="en-US" altLang="fr-FR" sz="1200" smtClean="0">
                <a:solidFill>
                  <a:srgbClr val="000000"/>
                </a:solidFill>
              </a:rPr>
              <a:pPr/>
              <a:t>19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43758236-0834-46A6-A3B7-8F720EAEC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7A80835F-AF09-4813-9B11-FBE29A55C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15</a:t>
            </a:r>
          </a:p>
        </p:txBody>
      </p:sp>
      <p:sp>
        <p:nvSpPr>
          <p:cNvPr id="34821" name="Text Box 3">
            <a:extLst>
              <a:ext uri="{FF2B5EF4-FFF2-40B4-BE49-F238E27FC236}">
                <a16:creationId xmlns:a16="http://schemas.microsoft.com/office/drawing/2014/main" id="{DF1454C5-F90A-445F-82AF-024A89B2C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68ED5023-15DD-44F9-8DD3-42A9C9964F1E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19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>
            <a:extLst>
              <a:ext uri="{FF2B5EF4-FFF2-40B4-BE49-F238E27FC236}">
                <a16:creationId xmlns:a16="http://schemas.microsoft.com/office/drawing/2014/main" id="{2E96DE58-F517-4E26-9012-1782CC3455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8C7766-8F2B-4F06-BCEB-63864A0B8944}" type="slidenum">
              <a:rPr lang="en-US" altLang="fr-FR" sz="1200" smtClean="0">
                <a:solidFill>
                  <a:srgbClr val="000000"/>
                </a:solidFill>
              </a:rPr>
              <a:pPr/>
              <a:t>20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F8BE34B7-62E8-4B42-B651-692282D43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1FF4BA01-A271-4396-926B-BB5EE4DD2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15</a:t>
            </a: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68F915BB-39B8-4516-8086-AF88D2736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57B073A9-518F-4131-9F8A-4A340C1F2C76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20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>
            <a:extLst>
              <a:ext uri="{FF2B5EF4-FFF2-40B4-BE49-F238E27FC236}">
                <a16:creationId xmlns:a16="http://schemas.microsoft.com/office/drawing/2014/main" id="{3A949199-A5A1-43A5-B89F-7BA9D5EDA0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27ED3C1-3CF4-4F1C-A7FD-69AF7CD13669}" type="slidenum">
              <a:rPr lang="en-US" altLang="fr-FR" sz="1200" smtClean="0">
                <a:solidFill>
                  <a:srgbClr val="000000"/>
                </a:solidFill>
              </a:rPr>
              <a:pPr/>
              <a:t>21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3D123E14-A3E2-4743-96A3-C056770DC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D120F019-D371-46F1-93AA-142DB383C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39</a:t>
            </a: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EAB92826-4EDD-41AF-A6B8-056FDA241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E5EBB441-6DD7-423E-8490-B45388334BAD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21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>
            <a:extLst>
              <a:ext uri="{FF2B5EF4-FFF2-40B4-BE49-F238E27FC236}">
                <a16:creationId xmlns:a16="http://schemas.microsoft.com/office/drawing/2014/main" id="{41555052-436C-42D3-961B-FD5E439903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19C1B8-F80C-4CB9-90ED-CF1D4D405CF1}" type="slidenum">
              <a:rPr lang="en-US" altLang="fr-FR" sz="1200" smtClean="0">
                <a:solidFill>
                  <a:srgbClr val="000000"/>
                </a:solidFill>
              </a:rPr>
              <a:pPr/>
              <a:t>2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E8B0D902-F046-454A-A4AE-306A151D5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E560CF40-12B8-4404-A278-8B6D47E8E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19</a:t>
            </a: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1F2E2F81-CA6D-4B01-AD95-1ED56013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5663D422-C0D4-47D7-A3ED-415C77C1FF51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2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>
            <a:extLst>
              <a:ext uri="{FF2B5EF4-FFF2-40B4-BE49-F238E27FC236}">
                <a16:creationId xmlns:a16="http://schemas.microsoft.com/office/drawing/2014/main" id="{143A79ED-164E-4788-94AC-1E19C70844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76F133-C1C6-4A0E-BCDD-BA7FD94EA45A}" type="slidenum">
              <a:rPr lang="en-US" altLang="fr-FR" sz="1200" smtClean="0">
                <a:solidFill>
                  <a:srgbClr val="000000"/>
                </a:solidFill>
              </a:rPr>
              <a:pPr/>
              <a:t>3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0D26F569-EAB0-4E81-A01F-588FA6331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4A23E117-D8D1-45D3-8758-7A85075F6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46</a:t>
            </a: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92CBADC8-7E21-49F5-8286-6C68F7ECA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A65ADA93-18FD-462C-BBBA-D62A6A53B557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3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>
            <a:extLst>
              <a:ext uri="{FF2B5EF4-FFF2-40B4-BE49-F238E27FC236}">
                <a16:creationId xmlns:a16="http://schemas.microsoft.com/office/drawing/2014/main" id="{D97B54A7-7400-4C3D-B86D-DE9FEFB4D9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31E578-E74B-48EE-AD2A-31D64CA572E5}" type="slidenum">
              <a:rPr lang="en-US" altLang="fr-FR" sz="1200" smtClean="0">
                <a:solidFill>
                  <a:srgbClr val="000000"/>
                </a:solidFill>
              </a:rPr>
              <a:pPr/>
              <a:t>4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A65B9245-EB32-4F68-BC0F-349338944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0436F175-F2F2-4D60-AE41-39C1DEC48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30</a:t>
            </a:r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8390E723-20AB-4F04-98FB-E936AFE79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61A4A8FB-910B-4112-BE84-3091E747B605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4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75336A9E-4402-4D74-8A22-55CEC947C1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5AD0DE-95CC-4EFB-BA19-197DE7EE3B5D}" type="slidenum">
              <a:rPr lang="en-US" altLang="fr-FR" sz="1200" smtClean="0">
                <a:solidFill>
                  <a:srgbClr val="000000"/>
                </a:solidFill>
              </a:rPr>
              <a:pPr/>
              <a:t>5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75A2B995-DCDE-4EDB-B6A5-B447E1685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6F599C26-ED08-41A6-86E0-8F6943814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30</a:t>
            </a:r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id="{72766431-18B7-4E36-BE2B-F06761C1F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9A61E017-2341-49E2-A41F-07FFF01E909B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5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>
            <a:extLst>
              <a:ext uri="{FF2B5EF4-FFF2-40B4-BE49-F238E27FC236}">
                <a16:creationId xmlns:a16="http://schemas.microsoft.com/office/drawing/2014/main" id="{9F48D427-6050-4C45-8F1A-E80C2024FC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B8B3E1-7031-4893-97EF-787F2C133285}" type="slidenum">
              <a:rPr lang="en-US" altLang="fr-FR" sz="1200" smtClean="0">
                <a:solidFill>
                  <a:srgbClr val="000000"/>
                </a:solidFill>
              </a:rPr>
              <a:pPr/>
              <a:t>6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9F5FE7D9-057B-4C69-A28F-F71B5B4AA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8CDFE622-636E-41AB-9463-133C0A0A2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36</a:t>
            </a:r>
          </a:p>
        </p:txBody>
      </p:sp>
      <p:sp>
        <p:nvSpPr>
          <p:cNvPr id="14341" name="Text Box 3">
            <a:extLst>
              <a:ext uri="{FF2B5EF4-FFF2-40B4-BE49-F238E27FC236}">
                <a16:creationId xmlns:a16="http://schemas.microsoft.com/office/drawing/2014/main" id="{6CD2200A-4E1A-43E8-BFEA-40F34E8C8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6B335E4E-B52C-4CDB-A2AF-178174F209C8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6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B4BFAC91-E128-4240-8AB3-CA1A3C66A6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E89F8A-CF59-4252-AB95-AE0A737F2FBE}" type="slidenum">
              <a:rPr lang="en-US" altLang="fr-FR" sz="1200" smtClean="0">
                <a:solidFill>
                  <a:srgbClr val="000000"/>
                </a:solidFill>
              </a:rPr>
              <a:pPr/>
              <a:t>11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D61209E8-22D3-44AF-96A1-C55A0C2B8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F551CC6C-3D96-4161-9F3D-1A24C1C52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56</a:t>
            </a:r>
          </a:p>
        </p:txBody>
      </p:sp>
      <p:sp>
        <p:nvSpPr>
          <p:cNvPr id="18437" name="Text Box 3">
            <a:extLst>
              <a:ext uri="{FF2B5EF4-FFF2-40B4-BE49-F238E27FC236}">
                <a16:creationId xmlns:a16="http://schemas.microsoft.com/office/drawing/2014/main" id="{5564C220-04C4-4387-9F1A-12923CA5D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1DFAB6EC-C6D0-41CB-801C-6918EE512E3C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11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6B03C557-6237-4526-93C8-F0BB202AB4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E8A111-B6DB-41E9-AFCA-509F0F92CE65}" type="slidenum">
              <a:rPr lang="en-US" altLang="fr-FR" sz="1200" smtClean="0">
                <a:solidFill>
                  <a:srgbClr val="000000"/>
                </a:solidFill>
              </a:rPr>
              <a:pPr/>
              <a:t>12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362C0F8F-BE02-47DD-ADEB-896BD353F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350B69D2-1921-4105-AC85-CE57BE12F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52</a:t>
            </a:r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68EB0242-FD64-44F8-B013-57B87F148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B5333A54-411E-4110-AE94-F7F3C35A6B58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12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>
            <a:extLst>
              <a:ext uri="{FF2B5EF4-FFF2-40B4-BE49-F238E27FC236}">
                <a16:creationId xmlns:a16="http://schemas.microsoft.com/office/drawing/2014/main" id="{E397D096-0E6A-47A8-96B9-F5652BFDC2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B86579-FEDF-4003-8F25-F7C77893F826}" type="slidenum">
              <a:rPr lang="en-US" altLang="fr-FR" sz="1200" smtClean="0">
                <a:solidFill>
                  <a:srgbClr val="000000"/>
                </a:solidFill>
              </a:rPr>
              <a:pPr/>
              <a:t>13</a:t>
            </a:fld>
            <a:endParaRPr lang="en-US" altLang="fr-FR" sz="1200">
              <a:solidFill>
                <a:srgbClr val="000000"/>
              </a:solidFill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B6547B3C-9E2A-44BC-AA2B-0259BA8DC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5DD4DBB6-F12D-404B-A21F-08F1035BA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30</a:t>
            </a: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8B48EA7B-9247-4E9D-9A79-49CC47DA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SzPct val="100000"/>
            </a:pPr>
            <a:fld id="{2ACB7D83-CDE4-4FF4-B744-E2CC6E160AE3}" type="slidenum">
              <a:rPr lang="en-US" altLang="fr-FR" sz="1200">
                <a:solidFill>
                  <a:srgbClr val="000000"/>
                </a:solidFill>
              </a:rPr>
              <a:pPr algn="r">
                <a:buSzPct val="100000"/>
              </a:pPr>
              <a:t>13</a:t>
            </a:fld>
            <a:endParaRPr lang="en-US" alt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B953BD-806A-4705-860B-FB9F356E98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8783B-906F-4B42-9653-19B5C33A24D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49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9B0577-B961-49E4-B565-D1C831279E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308F-AB3E-4308-BF8A-DB317F91625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8326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1925" y="463550"/>
            <a:ext cx="1941513" cy="57483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3725" cy="57483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B85B67-23F3-4143-BB7B-D0D32259EA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8419-F136-41BB-AFB9-755C470767C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09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D7B39E-3BB0-4580-9B03-65BF46184E1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B2B16-51A8-4091-9946-671F0132720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2815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F776EB-EE2A-43EA-9715-46DA07BA5F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7D856-B8D4-494F-81C8-35D324B783A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6834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06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06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2014E8-D8E1-4702-B00A-772FCF695C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C185-D13A-4E9B-BD46-50BEC2273C8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6727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0E223E3-9F1E-45F1-B48F-46A2847F4D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76D48-6CDC-44BC-880E-3B9F7C08707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0406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BF7A1E-91FE-4646-9D0E-2DDA6B17C7E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06F5-2045-4E71-9DB4-7B03CD07A56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7123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CC70123-47EC-43DF-8508-F1B58AAC9F3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DB50-ECDA-4D1B-A92D-7F27A105566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499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5D2FF9-9E10-4A36-9737-E160D88240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AB9D5-FFF1-4AFC-A3A4-9C93C5DB616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0473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955392-EC02-47A7-8E4A-D36071B6A6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881E0-8633-4404-A1B4-047B9632A58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1305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4D95618-493B-4BBF-8B89-746888500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76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3BAF203-1CFC-416C-B239-45CEE82B0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622C18CD-C718-4A13-AC4D-91494FA7C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A" altLang="fr-FR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172A267F-15EA-471D-A1FB-A03CC16B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A" altLang="fr-FR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7483121-FE33-40E0-9349-A6FB1931C3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686FF4-86A1-45E5-A420-DDD2BF5C257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4863DF7D-7090-43A2-9A63-A659AADED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38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about:blank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D3BA38A0-CD5D-47ED-B96E-AB7550BF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772400" cy="1143000"/>
          </a:xfrm>
          <a:prstGeom prst="rect">
            <a:avLst/>
          </a:prstGeom>
          <a:solidFill>
            <a:srgbClr val="FFDC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Formation des </a:t>
            </a:r>
            <a:r>
              <a:rPr lang="en-US" altLang="fr-FR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Trésorier</a:t>
            </a:r>
            <a:r>
              <a:rPr lang="en-US" altLang="fr-FR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fr-FR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ère</a:t>
            </a:r>
            <a:r>
              <a:rPr lang="en-US" altLang="fr-FR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)s</a:t>
            </a:r>
          </a:p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Module 3</a:t>
            </a:r>
            <a:endParaRPr lang="en-US" altLang="fr-FR" sz="4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59606C39-A117-4D23-A4E8-D09C10239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114800"/>
            <a:ext cx="6486525" cy="2314575"/>
          </a:xfrm>
          <a:prstGeom prst="rect">
            <a:avLst/>
          </a:prstGeom>
          <a:solidFill>
            <a:srgbClr val="FFDC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SzPct val="100000"/>
            </a:pPr>
            <a:r>
              <a:rPr lang="en-US" altLang="fr-FR" sz="3200">
                <a:solidFill>
                  <a:srgbClr val="000000"/>
                </a:solidFill>
                <a:latin typeface="Times New Roman" panose="02020603050405020304" pitchFamily="18" charset="0"/>
              </a:rPr>
              <a:t>Dossiers et rapports</a:t>
            </a:r>
          </a:p>
          <a:p>
            <a:pPr algn="ctr">
              <a:spcBef>
                <a:spcPts val="800"/>
              </a:spcBef>
              <a:buSzPct val="100000"/>
            </a:pPr>
            <a:r>
              <a:rPr lang="en-US" altLang="fr-FR" sz="3200">
                <a:solidFill>
                  <a:srgbClr val="000000"/>
                </a:solidFill>
                <a:latin typeface="Times New Roman" panose="02020603050405020304" pitchFamily="18" charset="0"/>
              </a:rPr>
              <a:t>Réglement des dettes</a:t>
            </a:r>
          </a:p>
          <a:p>
            <a:pPr algn="ctr">
              <a:spcBef>
                <a:spcPts val="800"/>
              </a:spcBef>
              <a:buSzPct val="100000"/>
            </a:pPr>
            <a:r>
              <a:rPr lang="en-US" altLang="fr-FR" sz="3200">
                <a:solidFill>
                  <a:srgbClr val="000000"/>
                </a:solidFill>
                <a:latin typeface="Times New Roman" panose="02020603050405020304" pitchFamily="18" charset="0"/>
              </a:rPr>
              <a:t>Fin de mandat</a:t>
            </a:r>
          </a:p>
          <a:p>
            <a:pPr algn="ctr">
              <a:spcBef>
                <a:spcPts val="800"/>
              </a:spcBef>
              <a:buSzPct val="100000"/>
            </a:pPr>
            <a:r>
              <a:rPr lang="en-US" altLang="fr-FR" sz="3200">
                <a:solidFill>
                  <a:srgbClr val="000000"/>
                </a:solidFill>
                <a:latin typeface="Times New Roman" panose="02020603050405020304" pitchFamily="18" charset="0"/>
              </a:rPr>
              <a:t>Récapitulatif des tâches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F1AF71D8-8AB0-4E71-9BBE-0AA397871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81000"/>
            <a:ext cx="20383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22ABAAD-EDB9-1A97-338E-73EF846E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308610"/>
            <a:ext cx="9067800" cy="6432758"/>
          </a:xfrm>
          <a:prstGeom prst="rect">
            <a:avLst/>
          </a:prstGeom>
          <a:gradFill>
            <a:gsLst>
              <a:gs pos="14000">
                <a:srgbClr val="FFE38B"/>
              </a:gs>
              <a:gs pos="2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02290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4F4DFEAF-F088-4578-AE0B-667729FA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5788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Rôle du Trésorier</a:t>
            </a:r>
            <a:b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(concernant le règlement des dettes)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8BD42995-95E9-4113-BFF2-94E60F275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981200"/>
            <a:ext cx="8280920" cy="375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28750" indent="-28575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Tous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les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versements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doivent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être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autorisés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par le conseil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d'administration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lvl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Les </a:t>
            </a:r>
            <a:r>
              <a:rPr lang="en-US" altLang="fr-F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versements</a:t>
            </a:r>
            <a:r>
              <a:rPr lang="en-US" alt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automatiques</a:t>
            </a:r>
            <a:r>
              <a:rPr lang="en-US" alt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sont</a:t>
            </a:r>
            <a:r>
              <a:rPr lang="en-US" alt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permis</a:t>
            </a:r>
            <a:endParaRPr lang="en-US" alt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Exemple</a:t>
            </a:r>
            <a:r>
              <a:rPr lang="en-US" alt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</a:p>
          <a:p>
            <a:pPr lvl="3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Si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votre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club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loue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régulièrement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une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salle pour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tenir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ses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réunions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vous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pouvez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obtenir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l'autorisation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du conseil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d'administration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du club pour faire des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versements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automatiques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lvl="3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200" dirty="0" err="1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Même</a:t>
            </a:r>
            <a:r>
              <a:rPr lang="en-US" altLang="fr-FR" sz="2200" dirty="0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 chose pour la </a:t>
            </a:r>
            <a:r>
              <a:rPr lang="en-US" altLang="fr-FR" sz="2200" dirty="0" err="1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pré</a:t>
            </a:r>
            <a:r>
              <a:rPr lang="en-US" altLang="fr-FR" sz="2200" dirty="0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-authorization de </a:t>
            </a:r>
            <a:r>
              <a:rPr lang="en-US" altLang="fr-FR" sz="2200" dirty="0" err="1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prélèvements</a:t>
            </a:r>
            <a:r>
              <a:rPr lang="en-US" altLang="fr-FR" sz="2200" dirty="0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.</a:t>
            </a:r>
          </a:p>
          <a:p>
            <a:pPr lvl="3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endParaRPr lang="en-US" altLang="fr-FR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0ACCEC3-968E-4F31-B393-364A3522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5886400"/>
            <a:ext cx="6165304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28600" indent="-223838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buSzPct val="100000"/>
            </a:pP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Veillez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l'autorisation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mentionnée</a:t>
            </a:r>
            <a:r>
              <a:rPr lang="en-US" altLang="fr-F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les procès-verbaux du conseil </a:t>
            </a:r>
            <a:r>
              <a:rPr lang="en-US" altLang="fr-F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d'administration</a:t>
            </a:r>
            <a:endParaRPr lang="en-US" altLang="fr-FR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2" presetID="5" presetClass="emph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indefinite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additive="repl">
                                        <p:cTn id="24" dur="indefinite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additive="repl">
                                        <p:cTn id="25" dur="indefinite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E76B1252-BCC9-4C11-B0FC-0BDDFE7D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33975"/>
            <a:ext cx="2286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>
            <a:extLst>
              <a:ext uri="{FF2B5EF4-FFF2-40B4-BE49-F238E27FC236}">
                <a16:creationId xmlns:a16="http://schemas.microsoft.com/office/drawing/2014/main" id="{4163D316-36FE-4D9D-9774-4B3951835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5788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Rôle</a:t>
            </a:r>
            <a:r>
              <a:rPr lang="en-US" altLang="fr-FR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du </a:t>
            </a:r>
            <a:r>
              <a:rPr lang="en-US" altLang="fr-FR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Trésorier</a:t>
            </a:r>
            <a:br>
              <a:rPr lang="en-US" altLang="fr-FR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concernant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le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règlement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des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dettes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44982816-4B0B-4D10-9F8E-DB256E7D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918648" cy="303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Régler</a:t>
            </a:r>
            <a:r>
              <a:rPr lang="en-US" alt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promptement</a:t>
            </a:r>
            <a:r>
              <a:rPr lang="en-US" alt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les factures du Club</a:t>
            </a:r>
          </a:p>
          <a:p>
            <a:pPr lvl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Les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chèques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et coupons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doivent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être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0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obligatoirement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signés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par le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trésorier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et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contre-signés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par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l'officiel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désigné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dont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la signature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enregistrée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à la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banque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lvl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000" dirty="0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Les </a:t>
            </a:r>
            <a:r>
              <a:rPr lang="en-US" altLang="fr-FR" sz="2000" dirty="0" err="1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paiements</a:t>
            </a:r>
            <a:r>
              <a:rPr lang="en-US" altLang="fr-FR" sz="2000" dirty="0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 par virements </a:t>
            </a:r>
            <a:r>
              <a:rPr lang="en-US" altLang="fr-FR" sz="2000" dirty="0" err="1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respectent</a:t>
            </a:r>
            <a:r>
              <a:rPr lang="en-US" altLang="fr-FR" sz="2000" dirty="0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 </a:t>
            </a:r>
            <a:r>
              <a:rPr lang="en-US" altLang="fr-FR" sz="2000" dirty="0" err="1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aussi</a:t>
            </a:r>
            <a:r>
              <a:rPr lang="en-US" altLang="fr-FR" sz="2000" dirty="0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 les 2 signatures.</a:t>
            </a:r>
          </a:p>
          <a:p>
            <a:pPr marL="1708150" lvl="1" indent="0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</a:pPr>
            <a:r>
              <a:rPr lang="en-US" altLang="fr-FR" sz="2000" dirty="0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(</a:t>
            </a:r>
            <a:r>
              <a:rPr lang="en-US" altLang="fr-FR" sz="2000" dirty="0" err="1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voir</a:t>
            </a:r>
            <a:r>
              <a:rPr lang="en-US" altLang="fr-FR" sz="2000" dirty="0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 </a:t>
            </a:r>
            <a:r>
              <a:rPr lang="en-US" altLang="fr-FR" sz="2000" dirty="0" err="1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si</a:t>
            </a:r>
            <a:r>
              <a:rPr lang="en-US" altLang="fr-FR" sz="2000" dirty="0">
                <a:solidFill>
                  <a:srgbClr val="000000"/>
                </a:solidFill>
                <a:highlight>
                  <a:srgbClr val="FFF2C9"/>
                </a:highlight>
                <a:latin typeface="Times New Roman" panose="02020603050405020304" pitchFamily="18" charset="0"/>
              </a:rPr>
              <a:t> necessaire la procedure au module 4)          </a:t>
            </a:r>
          </a:p>
          <a:p>
            <a:pPr lvl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Règler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le prix des articles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achetés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par le club et</a:t>
            </a:r>
          </a:p>
          <a:p>
            <a:pPr lvl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les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cotisations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du district, du district multiple et de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l’Internationale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61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928A1D6C-3334-495F-8CAE-3C978A54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Préparer la fin du mandat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B0D59BDA-D380-4AB2-B604-DC1CA985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3200">
                <a:solidFill>
                  <a:srgbClr val="000000"/>
                </a:solidFill>
                <a:latin typeface="Times New Roman" panose="02020603050405020304" pitchFamily="18" charset="0"/>
              </a:rPr>
              <a:t>Le mandat du trésorier élu dure un an.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3200">
                <a:solidFill>
                  <a:srgbClr val="000000"/>
                </a:solidFill>
                <a:latin typeface="Times New Roman" panose="02020603050405020304" pitchFamily="18" charset="0"/>
              </a:rPr>
              <a:t>A la fin de l'année toutes les informations et documents doivent être en bon ordre au moment d'être remis au successeur. 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49251D7F-22D3-41CC-91EC-FAE6B20E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37050"/>
            <a:ext cx="2286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" dur="51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50178BBC-4157-4755-BC60-99A465B10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5788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Rôle du Trésorier</a:t>
            </a:r>
            <a:b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(Préparer la fin du mandat)</a:t>
            </a: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8C6BA6F-0BBB-4B8E-8491-ADC4F068A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Pour </a:t>
            </a:r>
            <a:r>
              <a:rPr lang="en-US" alt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préparer</a:t>
            </a:r>
            <a:r>
              <a:rPr lang="en-US" alt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la fin du </a:t>
            </a:r>
            <a:r>
              <a:rPr lang="en-US" alt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mandat</a:t>
            </a:r>
            <a:r>
              <a:rPr lang="en-US" alt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Compléter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toutes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les transactions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bancaires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versements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et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paiements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avant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la fin de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votre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mandat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Préparer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promptement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les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relevés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de fin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d'année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et les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remettre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au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successeur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à la mi-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juillet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au plus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tard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03B0D0EC-478C-40A6-9177-C6208784B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5788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Rôle du Trésorier</a:t>
            </a:r>
            <a:b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(Préparer la fin du mandat)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B10F6099-821F-41DF-8602-3E14E3CCE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Vérifier</a:t>
            </a:r>
            <a:r>
              <a:rPr lang="en-US" alt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les rapports/dossiers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Pour la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sauvegarde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des dossiers,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recommandé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sur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le plan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administratif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et public, de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vérifier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les dossiers à la fin de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chaque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exercice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financier.</a:t>
            </a:r>
          </a:p>
          <a:p>
            <a:pPr lvl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Certains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officiels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expérimentés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nommés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par le CA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peuvent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être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désignés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pour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effectuer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cette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vérification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4013EDA7-3383-499A-B259-1DDBBA4BD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32413"/>
            <a:ext cx="20161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74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9B047E05-31DE-4D82-A8A6-94D4DF5A5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5788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Rôle du Trésorier</a:t>
            </a:r>
            <a:b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(Préparer la fin du mandat)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A8192F2-6981-4EC7-BAD6-A75FF8B8D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3200">
                <a:solidFill>
                  <a:srgbClr val="000000"/>
                </a:solidFill>
                <a:latin typeface="Times New Roman" panose="02020603050405020304" pitchFamily="18" charset="0"/>
              </a:rPr>
              <a:t>Passation des pouvoirs au nouveau trésorier :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5E357D5-2743-4736-BF29-E4A064D99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7467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indent="-282575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remettre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carnets de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dépôts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bancaires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les carnets de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chèque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vérifiés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fin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d'année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livres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concernant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effectifs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Exemplaires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dépenses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10CA2C1F-C169-49C0-B2B3-8927FC6B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013325"/>
            <a:ext cx="20574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6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52BFC7FD-EE68-436C-876B-B12F7A58E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Récu</a:t>
            </a:r>
          </a:p>
        </p:txBody>
      </p:sp>
      <p:pic>
        <p:nvPicPr>
          <p:cNvPr id="29699" name="Capture d’écran, le 2019-11-22 à 12.26.38.png" descr="Capture d’écran, le 2019-11-22 à 12.26.38.png">
            <a:extLst>
              <a:ext uri="{FF2B5EF4-FFF2-40B4-BE49-F238E27FC236}">
                <a16:creationId xmlns:a16="http://schemas.microsoft.com/office/drawing/2014/main" id="{2EBBE979-56DE-4AE9-98C7-2FC23A00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765175"/>
            <a:ext cx="607060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700" name="ZoneTexte 5">
            <a:extLst>
              <a:ext uri="{FF2B5EF4-FFF2-40B4-BE49-F238E27FC236}">
                <a16:creationId xmlns:a16="http://schemas.microsoft.com/office/drawing/2014/main" id="{9D90FC24-DEDF-4490-94AF-556053AA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14313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CA" altLang="fr-FR" sz="3200">
                <a:solidFill>
                  <a:schemeClr val="tx1"/>
                </a:solidFill>
              </a:rPr>
              <a:t>Récapilutatif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B0EBF072-B8E9-457A-996A-8245BD608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Récapitulatif</a:t>
            </a:r>
          </a:p>
          <a:p>
            <a:pPr algn="ctr">
              <a:buSzPct val="100000"/>
            </a:pPr>
            <a:endParaRPr lang="en-US" altLang="fr-FR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47" name="Capture d’écran, le 2019-11-22 à 12.34.38.png" descr="Capture d’écran, le 2019-11-22 à 12.34.38.png">
            <a:extLst>
              <a:ext uri="{FF2B5EF4-FFF2-40B4-BE49-F238E27FC236}">
                <a16:creationId xmlns:a16="http://schemas.microsoft.com/office/drawing/2014/main" id="{A6261CB7-C67B-4B7C-A4A5-FA1ED09C2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141663"/>
            <a:ext cx="78120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6D671DFF-6CF1-4350-B372-492C8EC3D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14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Tâches mensuelles</a:t>
            </a:r>
          </a:p>
          <a:p>
            <a:pPr algn="ctr">
              <a:buSzPct val="100000"/>
            </a:pPr>
            <a:endParaRPr lang="en-US" altLang="fr-FR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2438D7D8-C0E8-4101-882B-52F862C6D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80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Récapitulatif</a:t>
            </a:r>
          </a:p>
          <a:p>
            <a:pPr algn="ctr">
              <a:buSzPct val="100000"/>
            </a:pPr>
            <a:endParaRPr lang="en-US" altLang="fr-FR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64AEF5B6-734C-46B6-99D3-134F997A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81100"/>
            <a:ext cx="76581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Tâches trimestrielles</a:t>
            </a:r>
          </a:p>
        </p:txBody>
      </p:sp>
      <p:pic>
        <p:nvPicPr>
          <p:cNvPr id="33796" name="Capture d’écran, le 2019-11-22 à 12.36.55.png" descr="Capture d’écran, le 2019-11-22 à 12.36.55.png">
            <a:extLst>
              <a:ext uri="{FF2B5EF4-FFF2-40B4-BE49-F238E27FC236}">
                <a16:creationId xmlns:a16="http://schemas.microsoft.com/office/drawing/2014/main" id="{F49E4AA2-090B-4E88-8F43-1EABB4B69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08175"/>
            <a:ext cx="55435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3797" name="Capture d’écran, le 2019-11-22 à 12.39.51.png" descr="Capture d’écran, le 2019-11-22 à 12.39.51.png">
            <a:extLst>
              <a:ext uri="{FF2B5EF4-FFF2-40B4-BE49-F238E27FC236}">
                <a16:creationId xmlns:a16="http://schemas.microsoft.com/office/drawing/2014/main" id="{8CE57D54-6F58-4AA4-BC48-2652C5E42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74938"/>
            <a:ext cx="7658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3798" name="Capture d’écran, le 2019-11-22 à 12.40.18.png" descr="Capture d’écran, le 2019-11-22 à 12.40.18.png">
            <a:extLst>
              <a:ext uri="{FF2B5EF4-FFF2-40B4-BE49-F238E27FC236}">
                <a16:creationId xmlns:a16="http://schemas.microsoft.com/office/drawing/2014/main" id="{C0FED6F4-4304-42F6-A884-DF49E672D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52913"/>
            <a:ext cx="76581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BB75B904-8D26-46F3-8B28-D71AA0B84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Maintenir les dossiers et rapports 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64C58C2B-7C9F-4725-A8D6-53E68A0F1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SzPct val="100000"/>
            </a:pPr>
            <a:r>
              <a:rPr lang="en-US" altLang="fr-FR" sz="3200">
                <a:solidFill>
                  <a:srgbClr val="000000"/>
                </a:solidFill>
                <a:latin typeface="Times New Roman" panose="02020603050405020304" pitchFamily="18" charset="0"/>
              </a:rPr>
              <a:t>Le maintien des dossiers bien organisés et exacts et la présentation des rapports dans les délais sont des priorités pour le trésorier de club.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EF0CCBDA-E6AC-433C-996D-F62A7BFC8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0289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9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E2207F8D-DD41-43C6-8FD7-DAB09359F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Récapitulatif</a:t>
            </a:r>
          </a:p>
          <a:p>
            <a:pPr algn="ctr">
              <a:buSzPct val="100000"/>
            </a:pPr>
            <a:endParaRPr lang="en-US" altLang="fr-FR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F62B817A-5002-488B-A9FC-7219272D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14500"/>
            <a:ext cx="767238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Tâches annuelles</a:t>
            </a:r>
          </a:p>
          <a:p>
            <a:pPr algn="ctr">
              <a:buSzPct val="100000"/>
            </a:pPr>
            <a:endParaRPr lang="en-US" altLang="fr-FR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4" name="Capture d’écran, le 2019-11-22 à 12.41.45.png" descr="Capture d’écran, le 2019-11-22 à 12.41.45.png">
            <a:extLst>
              <a:ext uri="{FF2B5EF4-FFF2-40B4-BE49-F238E27FC236}">
                <a16:creationId xmlns:a16="http://schemas.microsoft.com/office/drawing/2014/main" id="{39064556-74DF-445A-A4EE-8DABEA9A4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81525"/>
            <a:ext cx="66230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5845" name="ZoneTexte 9">
            <a:extLst>
              <a:ext uri="{FF2B5EF4-FFF2-40B4-BE49-F238E27FC236}">
                <a16:creationId xmlns:a16="http://schemas.microsoft.com/office/drawing/2014/main" id="{056CE60B-5136-4B3D-B3B8-C51C6937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600325"/>
            <a:ext cx="6072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fr-CA" altLang="fr-FR" dirty="0">
                <a:solidFill>
                  <a:schemeClr val="tx1"/>
                </a:solidFill>
              </a:rPr>
              <a:t>Préparation des États financiers annuels</a:t>
            </a:r>
          </a:p>
          <a:p>
            <a:pPr>
              <a:buFontTx/>
              <a:buChar char="-"/>
            </a:pPr>
            <a:endParaRPr lang="fr-CA" altLang="fr-F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CA" altLang="fr-FR" dirty="0">
                <a:solidFill>
                  <a:schemeClr val="tx1"/>
                </a:solidFill>
              </a:rPr>
              <a:t>Préparation de la déclaration fiscale au besoin.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DBDC7AEA-A91A-41B6-B7AB-6673BEB3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589588"/>
            <a:ext cx="360045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7345D0BA-E3BC-4DD0-ABC0-963F89E08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7188"/>
            <a:ext cx="7772400" cy="1189037"/>
          </a:xfrm>
          <a:prstGeom prst="rect">
            <a:avLst/>
          </a:prstGeom>
          <a:solidFill>
            <a:srgbClr val="FFDC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Rôle du Trésorier</a:t>
            </a:r>
            <a:b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(concernant la direction)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92DC9FB9-C681-494A-84BA-953F55E99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057400"/>
            <a:ext cx="8001000" cy="3489325"/>
          </a:xfrm>
          <a:prstGeom prst="rect">
            <a:avLst/>
          </a:prstGeom>
          <a:solidFill>
            <a:srgbClr val="FFDC6D">
              <a:alpha val="95000"/>
            </a:srgb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5063" indent="-220663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Utilisez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l'expérience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antérieure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et les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ressources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disponibles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pour profiter au maximum des leaders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potentiels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lvl="1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Les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cours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du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centre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Lions </a:t>
            </a:r>
            <a:r>
              <a:rPr lang="en-US" altLang="fr-FR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de </a:t>
            </a:r>
            <a:r>
              <a:rPr lang="en-US" altLang="fr-FR" sz="2600" dirty="0">
                <a:solidFill>
                  <a:schemeClr val="tx1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formation </a:t>
            </a:r>
            <a:r>
              <a:rPr lang="en-US" altLang="fr-FR" sz="2600" dirty="0" err="1">
                <a:solidFill>
                  <a:schemeClr val="tx1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altLang="fr-FR" sz="2600" dirty="0">
                <a:solidFill>
                  <a:schemeClr val="tx1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fr-FR" sz="2600" dirty="0" err="1">
                <a:solidFill>
                  <a:schemeClr val="tx1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ligne</a:t>
            </a:r>
            <a:r>
              <a:rPr lang="en-US" altLang="fr-FR" sz="2600" dirty="0">
                <a:solidFill>
                  <a:schemeClr val="tx1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pour les </a:t>
            </a:r>
            <a:r>
              <a:rPr lang="en-US" altLang="fr-FR" sz="2600" dirty="0" err="1">
                <a:solidFill>
                  <a:schemeClr val="tx1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responsables</a:t>
            </a:r>
            <a:r>
              <a:rPr lang="en-US" altLang="fr-FR" sz="2600" dirty="0">
                <a:solidFill>
                  <a:schemeClr val="tx1"/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vous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aideront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à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cultiver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des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compétences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de chef de file.</a:t>
            </a:r>
          </a:p>
          <a:p>
            <a:pPr lvl="1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Diriger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donnant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l'exemple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lvl="2" algn="r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Suivre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les </a:t>
            </a:r>
            <a:r>
              <a:rPr lang="en-US" altLang="fr-FR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Règles</a:t>
            </a:r>
            <a:r>
              <a:rPr lang="en-US" altLang="fr-F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altLang="fr-FR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Conduite</a:t>
            </a:r>
            <a:r>
              <a:rPr lang="en-US" altLang="fr-F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des Lions 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(disponible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ligne</a:t>
            </a:r>
            <a:r>
              <a:rPr lang="en-US" altLang="fr-F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>
            <a:extLst>
              <a:ext uri="{FF2B5EF4-FFF2-40B4-BE49-F238E27FC236}">
                <a16:creationId xmlns:a16="http://schemas.microsoft.com/office/drawing/2014/main" id="{3047B70E-5215-427A-83D4-50DA9D41E6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20775" y="0"/>
            <a:ext cx="6858000" cy="1928813"/>
          </a:xfrm>
          <a:solidFill>
            <a:srgbClr val="FFDC6D"/>
          </a:solidFill>
        </p:spPr>
        <p:txBody>
          <a:bodyPr anchor="ctr"/>
          <a:lstStyle/>
          <a:p>
            <a:r>
              <a:rPr lang="fr-CA" altLang="fr-FR"/>
              <a:t>RESSOURCES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C727E4-46A4-4D3A-9F3B-398B8195F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775" y="2420938"/>
            <a:ext cx="6858000" cy="1008062"/>
          </a:xfrm>
          <a:solidFill>
            <a:srgbClr val="FFDC6D"/>
          </a:solidFill>
        </p:spPr>
        <p:txBody>
          <a:bodyPr/>
          <a:lstStyle/>
          <a:p>
            <a:pPr>
              <a:defRPr/>
            </a:pPr>
            <a:endParaRPr lang="fr-CA" sz="1000" dirty="0"/>
          </a:p>
          <a:p>
            <a:pPr>
              <a:defRPr/>
            </a:pPr>
            <a:r>
              <a:rPr lang="fr-CA" dirty="0"/>
              <a:t>Parmi les ressources disponibles au trésorier du Club:</a:t>
            </a:r>
          </a:p>
          <a:p>
            <a:pPr>
              <a:defRPr/>
            </a:pPr>
            <a:endParaRPr lang="fr-CA" sz="1000" dirty="0"/>
          </a:p>
          <a:p>
            <a:pPr>
              <a:defRPr/>
            </a:pPr>
            <a:endParaRPr lang="fr-CA" dirty="0"/>
          </a:p>
          <a:p>
            <a:pPr marL="342900" indent="-342900" algn="l">
              <a:buFontTx/>
              <a:buChar char="-"/>
              <a:defRPr/>
            </a:pPr>
            <a:r>
              <a:rPr lang="en-CA" dirty="0"/>
              <a:t>Documents de la formation </a:t>
            </a:r>
            <a:r>
              <a:rPr lang="en-CA" dirty="0" err="1"/>
              <a:t>sur</a:t>
            </a:r>
            <a:r>
              <a:rPr lang="en-CA" dirty="0"/>
              <a:t> le site de </a:t>
            </a:r>
            <a:r>
              <a:rPr lang="en-CA" dirty="0" err="1"/>
              <a:t>votre</a:t>
            </a:r>
            <a:r>
              <a:rPr lang="en-CA" dirty="0"/>
              <a:t>  District.</a:t>
            </a:r>
            <a:endParaRPr lang="fr-CA" dirty="0"/>
          </a:p>
          <a:p>
            <a:pPr marL="342900" indent="-342900" algn="l">
              <a:buFontTx/>
              <a:buChar char="-"/>
              <a:defRPr/>
            </a:pPr>
            <a:r>
              <a:rPr lang="fr-CA" dirty="0"/>
              <a:t>Les membres du Club Lions, les </a:t>
            </a:r>
            <a:r>
              <a:rPr lang="fr-CA" dirty="0" err="1"/>
              <a:t>past</a:t>
            </a:r>
            <a:r>
              <a:rPr lang="fr-CA" dirty="0"/>
              <a:t>-trésoriers du Club ou d’autres trésoriers de Club.</a:t>
            </a:r>
          </a:p>
          <a:p>
            <a:pPr marL="342900" indent="-342900" algn="l">
              <a:buFontTx/>
              <a:buChar char="-"/>
              <a:defRPr/>
            </a:pPr>
            <a:r>
              <a:rPr lang="fr-CA" dirty="0"/>
              <a:t>Les Officiels du club.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716510C1-9EC8-4AA8-A155-80FECABB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5788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Rôle du Trésorier</a:t>
            </a:r>
            <a:b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(concernant la tenue des dossiers)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CC9EC4D0-FD30-437A-9057-574DF493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3200">
                <a:solidFill>
                  <a:srgbClr val="000000"/>
                </a:solidFill>
                <a:latin typeface="Times New Roman" panose="02020603050405020304" pitchFamily="18" charset="0"/>
              </a:rPr>
              <a:t>Maintenir les dossiers généraux sur les fonds reçus et déboursés par le club 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Vérifier l'exactitude des relevés bancaires 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Enregistrer rapidement les revenus et les dépenses du mois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Examiner l'exactitude du relevé mensuel des soldes débiteurs et créditeurs du siège international et le présenter au conseil d'administration du club pour son accord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ECEA64FA-15F9-48DE-A5CA-5AD668D41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5788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Rôle du Trésorier</a:t>
            </a:r>
            <a:b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(concernant la tenue des dossiers)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9A312F27-6719-41BE-A889-F771A887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815263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Il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existe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des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normes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comptable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pour la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présentation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des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états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financiers,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mais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normes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ne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sont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pas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obligatoires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pour la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majorité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des clubs.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La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présentation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par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fonds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obligatoire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Il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n’est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pas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nécessaire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d’être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comptable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et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d’avoir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formation pour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être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trésorier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Inspirez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vous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du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système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actuel</a:t>
            </a:r>
            <a:r>
              <a:rPr lang="en-US" alt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37894EC1-FCE5-45FB-A3CB-C84F9274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5788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Rôle du Trésorier</a:t>
            </a:r>
            <a:b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(concernant la tenue des dossiers)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0D5AC825-1449-4E10-BB29-45F9EF6BD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Utiliser un grand livre ou un tableau informatisé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Enregistrer  et noter les entrées et sorties dès qu'elles sont effectutées.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Ne pas cumuler de retard dans votre tenue de livre.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en-US" altLang="fr-F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6E4CB1AE-77A6-4683-B262-77E99B0CB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86250"/>
            <a:ext cx="2105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2C112A51-1A6B-466F-8ABD-3E2CB4E89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5788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  <a:t>Rôle du Trésorier</a:t>
            </a:r>
            <a:br>
              <a:rPr lang="en-US" altLang="fr-FR" sz="4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fr-FR" sz="2800">
                <a:solidFill>
                  <a:srgbClr val="000000"/>
                </a:solidFill>
                <a:latin typeface="Times New Roman" panose="02020603050405020304" pitchFamily="18" charset="0"/>
              </a:rPr>
              <a:t>(concernant la tenue des dossiers)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BBC2C712-709F-4DA1-81B9-3410AAAD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Préparer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et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présenter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les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bilans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financiers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mensuels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et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semestriels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Les rapports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doivent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être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brefs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factuels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et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informatifs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Le rapport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mensuel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inclut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bref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rapport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sur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les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revenus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et les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dépenses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d'où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proviennent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les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fonds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et comment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ont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été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utilisés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Présenter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les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comptes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sous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forme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liste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écrite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avec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une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copie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pour le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secrétaire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pour la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rédaction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des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procès-verbaux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de la </a:t>
            </a:r>
            <a:r>
              <a:rPr lang="en-US" altLang="fr-FR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réunion</a:t>
            </a:r>
            <a:r>
              <a:rPr lang="en-US" altLang="fr-FR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36DE2BBD-D05C-E7F5-D20B-C744D9F28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68278"/>
              </p:ext>
            </p:extLst>
          </p:nvPr>
        </p:nvGraphicFramePr>
        <p:xfrm>
          <a:off x="3775075" y="3241675"/>
          <a:ext cx="15922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592757" imgH="373530" progId="Excel.Sheet.12">
                  <p:embed/>
                </p:oleObj>
              </mc:Choice>
              <mc:Fallback>
                <p:oleObj name="Worksheet" r:id="rId2" imgW="1592757" imgH="373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5075" y="3241675"/>
                        <a:ext cx="1592263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571ED124-5C16-8161-4636-4F7475A37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736582"/>
              </p:ext>
            </p:extLst>
          </p:nvPr>
        </p:nvGraphicFramePr>
        <p:xfrm>
          <a:off x="0" y="0"/>
          <a:ext cx="9144000" cy="641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554874" imgH="4579581" progId="Excel.Sheet.12">
                  <p:embed/>
                </p:oleObj>
              </mc:Choice>
              <mc:Fallback>
                <p:oleObj name="Worksheet" r:id="rId4" imgW="5554874" imgH="45795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41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CD40C30B-97F4-8295-A4BE-ECDFB01E5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" y="116632"/>
            <a:ext cx="9136380" cy="6624736"/>
          </a:xfrm>
          <a:prstGeom prst="rect">
            <a:avLst/>
          </a:prstGeom>
          <a:gradFill>
            <a:gsLst>
              <a:gs pos="41000">
                <a:schemeClr val="accent1">
                  <a:lumMod val="5000"/>
                  <a:lumOff val="95000"/>
                </a:schemeClr>
              </a:gs>
              <a:gs pos="69000">
                <a:srgbClr val="FFDC6D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C3DC461B-5F80-68FA-3294-D40D06B74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962649"/>
              </p:ext>
            </p:extLst>
          </p:nvPr>
        </p:nvGraphicFramePr>
        <p:xfrm>
          <a:off x="251520" y="102878"/>
          <a:ext cx="8784976" cy="670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762535" imgH="3665370" progId="Excel.Sheet.12">
                  <p:embed/>
                </p:oleObj>
              </mc:Choice>
              <mc:Fallback>
                <p:oleObj name="Worksheet" r:id="rId3" imgW="4762535" imgH="3665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02878"/>
                        <a:ext cx="8784976" cy="6706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6E3A538A-0794-2BE7-17C1-5406FA336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06732"/>
            <a:ext cx="9144001" cy="6562628"/>
          </a:xfrm>
          <a:prstGeom prst="rect">
            <a:avLst/>
          </a:prstGeom>
          <a:gradFill>
            <a:gsLst>
              <a:gs pos="75000">
                <a:srgbClr val="FFDC6D"/>
              </a:gs>
              <a:gs pos="27000">
                <a:srgbClr val="CEF5FE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FBC6C5D5-2338-3641-A990-8F303D691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44860"/>
              </p:ext>
            </p:extLst>
          </p:nvPr>
        </p:nvGraphicFramePr>
        <p:xfrm>
          <a:off x="1331640" y="0"/>
          <a:ext cx="6480720" cy="663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3116588" progId="Excel.Sheet.12">
                  <p:embed/>
                </p:oleObj>
              </mc:Choice>
              <mc:Fallback>
                <p:oleObj name="Worksheet" r:id="rId2" imgW="4762535" imgH="31165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1640" y="0"/>
                        <a:ext cx="6480720" cy="6633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F2BAE7E-F155-FBB5-DF7D-AF5DAA205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" y="243840"/>
            <a:ext cx="6339840" cy="6370320"/>
          </a:xfrm>
          <a:prstGeom prst="rect">
            <a:avLst/>
          </a:prstGeom>
          <a:gradFill>
            <a:gsLst>
              <a:gs pos="20000">
                <a:srgbClr val="FFF2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506484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17864</TotalTime>
  <Words>843</Words>
  <Application>Microsoft Office PowerPoint</Application>
  <PresentationFormat>Affichage à l'écran (4:3)</PresentationFormat>
  <Paragraphs>132</Paragraphs>
  <Slides>22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Thème Office</vt:lpstr>
      <vt:lpstr>Worksheet</vt:lpstr>
      <vt:lpstr>Feuille de calcul Microsoft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_x000e_</dc:title>
  <dc:creator>Jessica Cella</dc:creator>
  <cp:lastModifiedBy>André Desbiens</cp:lastModifiedBy>
  <cp:revision>387</cp:revision>
  <cp:lastPrinted>2014-03-27T23:43:27Z</cp:lastPrinted>
  <dcterms:created xsi:type="dcterms:W3CDTF">2009-01-05T02:17:04Z</dcterms:created>
  <dcterms:modified xsi:type="dcterms:W3CDTF">2023-02-17T18:14:46Z</dcterms:modified>
</cp:coreProperties>
</file>